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15"/>
  </p:notesMasterIdLst>
  <p:sldIdLst>
    <p:sldId id="256" r:id="rId2"/>
    <p:sldId id="25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658D"/>
    <a:srgbClr val="414C51"/>
    <a:srgbClr val="6DAE1D"/>
    <a:srgbClr val="003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9" autoAdjust="0"/>
    <p:restoredTop sz="72902" autoAdjust="0"/>
  </p:normalViewPr>
  <p:slideViewPr>
    <p:cSldViewPr snapToGrid="0">
      <p:cViewPr varScale="1">
        <p:scale>
          <a:sx n="63" d="100"/>
          <a:sy n="63" d="100"/>
        </p:scale>
        <p:origin x="13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DE159-CD42-4E17-B805-C5B3A4807B07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EBC8E-61E8-40F6-B606-B11FA6577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25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1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Revocable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represent a great route to transferring tangible assets to your heirs. They are terrific estate planning vehicles and key elements in a legacy plan.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Assets not included initially in a trust may be “poured in” later with a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pour-over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Specialized trusts may be used to address specific legacy planning objectives, and some trusts and stretch IRA strategies can, in theory, extend family wealth for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decades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16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the creator of a legacy plan leaves this world, some very important work must occur – and the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trustee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the plan must carry it out.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need to choose a suitable trustee to execute the provisions of a trust once you pass away.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Ideally, he or she is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financially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literate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healthy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nearly as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success of the legacy plan as you are.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good legacy planner steps up appropriately to assist the trustee before and after the passing of the grantor.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359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people procrastinate with regard to legacy planning. It’s only natural; no one likes to dwell on the end.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 about your death, however, has a way of informing your life.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lets you see it in a context that is profound.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legacy planning, you can’t start too early; the tragedy is starting too late or not at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56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welcome your questions. 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away!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95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Legacy planning takes estate planning a step further.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people talk about asset transfer and asset preservation, they usually talk about financial assets. Those aren’t the only ones you have.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Legacy planning recognizes the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tangible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intangible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assets you possess and their potential to profoundly affect others.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seeks to preserve your wealth and affirm and sustain the contributions you have made to this world in your life.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69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Legacy planning is about conveying your beliefs, values, and heritage to your heirs as well as your wealth. 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tries to direct your accumulated wealth in a way that aligns with your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beliefs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outlook on life.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Financially, it aims to turn today’s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pennies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tomorrow’s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dollars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Estate planning tools from wills and trusts to stretch IRAs and life insurance may be used in a legacy plan.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1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legacy planning conveys your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all that has been valuable about your journey.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helps you hand down your tangible and intangible assets in the proper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gives you a chance to do things that last beyond your lifetime.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Your life, you wisdom, your experiences – they should not be forgotten.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should inform and guide your heirs for years to come.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9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Eventually, your wealth should serve your legacy. Retirement planning is obviously first, but legacy planning should come second.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need to establish the vehicles and the routes used for tangible and intangible asset transfer.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 has many meanings today. Legacy planning is family-oriented, and serves your definition of the word.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51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hard work of legacy planning begins with a look at your financial “portrait” today.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assets do you need to live, and which ones do you want to leave?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are the risks to those assets?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do you want to transfer them?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will the tax impact be when they transfer?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96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legacy plan should be set in stone. It should be written with the recognition that amendments may be needed someday.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Good legacy planning is not the product of an event, but evolves in an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ongoing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relationship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 estate planning professional.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may include input from your trusted advisors, your family, and your business partners, as well as representatives of charities or causes meaningful to you.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8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an old saying: “You can only understand your life by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backward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but you can only live it by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looking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forward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Legacy planning helps you live your life forward. 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people are so burdened by their past that they end up living there. They think about what they should have done.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Legacy planning is about what you can and should do now.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Living your life forward is not only a gift to your loved ones, but also to yourself.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4638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never too early to plan business succession.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earlier you start, the earlier you can plan steps to increase the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attractiveness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value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your company. Starting early also affords you more time to explore ways to minimize the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ramifications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business sale.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 business is about family as much as business, and a good succession plan can help to ward off hurt feelings or issues under the surface relating to the sale.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8EBC8E-61E8-40F6-B606-B11FA6577E9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26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47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74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39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360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88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65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4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5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4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7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4B99D-50CC-400E-8FE2-8C644A8D9D08}" type="datetimeFigureOut">
              <a:rPr lang="en-US" smtClean="0"/>
              <a:t>6/22/2021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CD5DE-8526-4700-96E1-C12695B0A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6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7512" y="5913911"/>
            <a:ext cx="634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414C51"/>
                </a:solidFill>
                <a:latin typeface="+mj-lt"/>
                <a:cs typeface="Times New Roman" panose="02020603050405020304" pitchFamily="18" charset="0"/>
              </a:rPr>
              <a:t>Presented by &lt;&lt;</a:t>
            </a:r>
            <a:r>
              <a:rPr lang="en-US" sz="2400" dirty="0" err="1">
                <a:solidFill>
                  <a:srgbClr val="414C51"/>
                </a:solidFill>
                <a:latin typeface="+mj-lt"/>
                <a:cs typeface="Times New Roman" panose="02020603050405020304" pitchFamily="18" charset="0"/>
              </a:rPr>
              <a:t>RepresentativeName</a:t>
            </a:r>
            <a:r>
              <a:rPr lang="en-US" sz="2400" dirty="0">
                <a:solidFill>
                  <a:srgbClr val="414C51"/>
                </a:solidFill>
                <a:latin typeface="+mj-lt"/>
                <a:cs typeface="Times New Roman" panose="02020603050405020304" pitchFamily="18" charset="0"/>
              </a:rPr>
              <a:t>&gt;&gt;</a:t>
            </a:r>
            <a:endParaRPr lang="en-US" sz="4800" dirty="0">
              <a:solidFill>
                <a:srgbClr val="414C51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533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3269" y="2110679"/>
            <a:ext cx="7172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14C51"/>
                </a:solidFill>
              </a:rPr>
              <a:t>What about your kids </a:t>
            </a:r>
            <a:br>
              <a:rPr lang="en-US" sz="3600" b="1" dirty="0">
                <a:solidFill>
                  <a:srgbClr val="414C51"/>
                </a:solidFill>
              </a:rPr>
            </a:br>
            <a:r>
              <a:rPr lang="en-US" sz="3600" b="1" dirty="0">
                <a:solidFill>
                  <a:srgbClr val="414C51"/>
                </a:solidFill>
              </a:rPr>
              <a:t>and grandkids?</a:t>
            </a:r>
            <a:endParaRPr lang="en-US" sz="44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58810" y="3410154"/>
            <a:ext cx="7481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5658D"/>
                </a:solidFill>
              </a:rPr>
              <a:t>Wealth may be conveyed </a:t>
            </a:r>
            <a:br>
              <a:rPr lang="en-US" sz="3600" b="1" dirty="0">
                <a:solidFill>
                  <a:srgbClr val="35658D"/>
                </a:solidFill>
              </a:rPr>
            </a:br>
            <a:r>
              <a:rPr lang="en-US" sz="3600" b="1" dirty="0">
                <a:solidFill>
                  <a:srgbClr val="35658D"/>
                </a:solidFill>
              </a:rPr>
              <a:t>to them in myriad ways.</a:t>
            </a:r>
          </a:p>
        </p:txBody>
      </p:sp>
    </p:spTree>
    <p:extLst>
      <p:ext uri="{BB962C8B-B14F-4D97-AF65-F5344CB8AC3E}">
        <p14:creationId xmlns:p14="http://schemas.microsoft.com/office/powerpoint/2010/main" val="219635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4443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414C51"/>
                </a:solidFill>
              </a:rPr>
              <a:t>The final step in Legacy Planning?</a:t>
            </a:r>
            <a:endParaRPr lang="en-US" sz="66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90081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35658D"/>
                </a:solidFill>
              </a:rPr>
              <a:t>Administration.</a:t>
            </a:r>
          </a:p>
        </p:txBody>
      </p:sp>
    </p:spTree>
    <p:extLst>
      <p:ext uri="{BB962C8B-B14F-4D97-AF65-F5344CB8AC3E}">
        <p14:creationId xmlns:p14="http://schemas.microsoft.com/office/powerpoint/2010/main" val="13838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1692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414C51"/>
                </a:solidFill>
              </a:rPr>
              <a:t>Why do some people put off legacy planning?</a:t>
            </a:r>
            <a:endParaRPr lang="en-US" sz="54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03381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5658D"/>
                </a:solidFill>
              </a:rPr>
              <a:t>It makes them think of … the 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5327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5658D"/>
                </a:solidFill>
              </a:rPr>
              <a:t>But thinking about your death has a way </a:t>
            </a:r>
          </a:p>
          <a:p>
            <a:pPr algn="ctr"/>
            <a:r>
              <a:rPr lang="en-US" sz="3600" b="1" dirty="0">
                <a:solidFill>
                  <a:srgbClr val="35658D"/>
                </a:solidFill>
              </a:rPr>
              <a:t>of informing your life. </a:t>
            </a:r>
          </a:p>
        </p:txBody>
      </p:sp>
    </p:spTree>
    <p:extLst>
      <p:ext uri="{BB962C8B-B14F-4D97-AF65-F5344CB8AC3E}">
        <p14:creationId xmlns:p14="http://schemas.microsoft.com/office/powerpoint/2010/main" val="32562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261" y="1528790"/>
            <a:ext cx="7172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414C51"/>
                </a:solidFill>
              </a:rPr>
              <a:t>Questions?</a:t>
            </a:r>
            <a:endParaRPr lang="en-US" sz="13800" b="1" dirty="0">
              <a:solidFill>
                <a:srgbClr val="414C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75062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414C51"/>
                </a:solidFill>
              </a:rPr>
              <a:t>How do you want to be </a:t>
            </a:r>
          </a:p>
          <a:p>
            <a:pPr algn="ctr"/>
            <a:r>
              <a:rPr lang="en-US" sz="6000" b="1" dirty="0">
                <a:solidFill>
                  <a:srgbClr val="414C51"/>
                </a:solidFill>
              </a:rPr>
              <a:t>remembered?</a:t>
            </a:r>
          </a:p>
        </p:txBody>
      </p:sp>
    </p:spTree>
    <p:extLst>
      <p:ext uri="{BB962C8B-B14F-4D97-AF65-F5344CB8AC3E}">
        <p14:creationId xmlns:p14="http://schemas.microsoft.com/office/powerpoint/2010/main" val="170243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16923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414C51"/>
                </a:solidFill>
              </a:rPr>
              <a:t>Legacy Planning has two aspects...</a:t>
            </a:r>
            <a:endParaRPr lang="en-US" sz="66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033819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5658D"/>
                </a:solidFill>
              </a:rPr>
              <a:t>Conveying your beliefs, values, and heritage.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5327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5658D"/>
                </a:solidFill>
              </a:rPr>
              <a:t>Preserving tangible and intangible assets.</a:t>
            </a:r>
          </a:p>
        </p:txBody>
      </p:sp>
    </p:spTree>
    <p:extLst>
      <p:ext uri="{BB962C8B-B14F-4D97-AF65-F5344CB8AC3E}">
        <p14:creationId xmlns:p14="http://schemas.microsoft.com/office/powerpoint/2010/main" val="183238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34556"/>
            <a:ext cx="8265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414C51"/>
                </a:solidFill>
              </a:rPr>
              <a:t>You are creating your legacy now.</a:t>
            </a:r>
            <a:endParaRPr lang="en-US" sz="48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8610" y="2107385"/>
            <a:ext cx="68880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5658D"/>
                </a:solidFill>
              </a:rPr>
              <a:t>Legacy planning can help you refine it,</a:t>
            </a:r>
          </a:p>
          <a:p>
            <a:pPr algn="ctr"/>
            <a:r>
              <a:rPr lang="en-US" sz="3200" b="1" dirty="0">
                <a:solidFill>
                  <a:srgbClr val="35658D"/>
                </a:solidFill>
              </a:rPr>
              <a:t>share it, and memorialize it.</a:t>
            </a:r>
          </a:p>
        </p:txBody>
      </p:sp>
    </p:spTree>
    <p:extLst>
      <p:ext uri="{BB962C8B-B14F-4D97-AF65-F5344CB8AC3E}">
        <p14:creationId xmlns:p14="http://schemas.microsoft.com/office/powerpoint/2010/main" val="17663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816923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414C51"/>
                </a:solidFill>
              </a:rPr>
              <a:t>Eventually, your wealth should</a:t>
            </a:r>
            <a:br>
              <a:rPr lang="en-US" sz="4800" b="1" dirty="0">
                <a:solidFill>
                  <a:srgbClr val="414C51"/>
                </a:solidFill>
              </a:rPr>
            </a:br>
            <a:r>
              <a:rPr lang="en-US" sz="4800" b="1" dirty="0">
                <a:solidFill>
                  <a:srgbClr val="414C51"/>
                </a:solidFill>
              </a:rPr>
              <a:t>serve your legacy.</a:t>
            </a:r>
            <a:endParaRPr lang="en-US" sz="60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71071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35658D"/>
                </a:solidFill>
              </a:rPr>
              <a:t>What could you do today </a:t>
            </a:r>
          </a:p>
          <a:p>
            <a:pPr algn="ctr"/>
            <a:r>
              <a:rPr lang="en-US" sz="5400" b="1" dirty="0">
                <a:solidFill>
                  <a:srgbClr val="35658D"/>
                </a:solidFill>
              </a:rPr>
              <a:t>to make that happen?</a:t>
            </a:r>
          </a:p>
        </p:txBody>
      </p:sp>
    </p:spTree>
    <p:extLst>
      <p:ext uri="{BB962C8B-B14F-4D97-AF65-F5344CB8AC3E}">
        <p14:creationId xmlns:p14="http://schemas.microsoft.com/office/powerpoint/2010/main" val="29343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255" y="1999663"/>
            <a:ext cx="717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14C51"/>
                </a:solidFill>
              </a:rPr>
              <a:t>The first step in legacy planning?</a:t>
            </a:r>
            <a:endParaRPr lang="en-US" sz="44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1100" y="2740996"/>
            <a:ext cx="68880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5658D"/>
                </a:solidFill>
              </a:rPr>
              <a:t>Looking at where </a:t>
            </a:r>
          </a:p>
          <a:p>
            <a:pPr algn="ctr"/>
            <a:r>
              <a:rPr lang="en-US" sz="4000" b="1" dirty="0">
                <a:solidFill>
                  <a:srgbClr val="35658D"/>
                </a:solidFill>
              </a:rPr>
              <a:t>you are today.</a:t>
            </a:r>
          </a:p>
        </p:txBody>
      </p:sp>
    </p:spTree>
    <p:extLst>
      <p:ext uri="{BB962C8B-B14F-4D97-AF65-F5344CB8AC3E}">
        <p14:creationId xmlns:p14="http://schemas.microsoft.com/office/powerpoint/2010/main" val="268668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4443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414C51"/>
                </a:solidFill>
              </a:rPr>
              <a:t>Good legacy planning is adaptable.</a:t>
            </a:r>
            <a:endParaRPr lang="en-US" sz="66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390081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35658D"/>
                </a:solidFill>
              </a:rPr>
              <a:t>It changes as your needs and circumstances change.</a:t>
            </a:r>
          </a:p>
        </p:txBody>
      </p:sp>
    </p:spTree>
    <p:extLst>
      <p:ext uri="{BB962C8B-B14F-4D97-AF65-F5344CB8AC3E}">
        <p14:creationId xmlns:p14="http://schemas.microsoft.com/office/powerpoint/2010/main" val="268826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897" y="1326911"/>
            <a:ext cx="7172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14C51"/>
                </a:solidFill>
              </a:rPr>
              <a:t>Legacy planning may have a profound effect on YOU.</a:t>
            </a:r>
            <a:endParaRPr lang="en-US" sz="44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7438" y="2788497"/>
            <a:ext cx="74816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5658D"/>
                </a:solidFill>
              </a:rPr>
              <a:t>It helps you live your life forward.</a:t>
            </a:r>
          </a:p>
        </p:txBody>
      </p:sp>
    </p:spTree>
    <p:extLst>
      <p:ext uri="{BB962C8B-B14F-4D97-AF65-F5344CB8AC3E}">
        <p14:creationId xmlns:p14="http://schemas.microsoft.com/office/powerpoint/2010/main" val="42462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522513" y="2098805"/>
            <a:ext cx="7172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414C51"/>
                </a:solidFill>
              </a:rPr>
              <a:t>What about the business?</a:t>
            </a:r>
            <a:endParaRPr lang="en-US" sz="4400" b="1" dirty="0">
              <a:solidFill>
                <a:srgbClr val="414C5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676972" y="2745136"/>
            <a:ext cx="7481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35658D"/>
                </a:solidFill>
              </a:rPr>
              <a:t>It is never too early to </a:t>
            </a:r>
          </a:p>
          <a:p>
            <a:pPr algn="ctr"/>
            <a:r>
              <a:rPr lang="en-US" sz="3600" b="1" dirty="0">
                <a:solidFill>
                  <a:srgbClr val="35658D"/>
                </a:solidFill>
              </a:rPr>
              <a:t>plan succession.</a:t>
            </a:r>
          </a:p>
        </p:txBody>
      </p:sp>
    </p:spTree>
    <p:extLst>
      <p:ext uri="{BB962C8B-B14F-4D97-AF65-F5344CB8AC3E}">
        <p14:creationId xmlns:p14="http://schemas.microsoft.com/office/powerpoint/2010/main" val="36926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</TotalTime>
  <Words>1053</Words>
  <Application>Microsoft Office PowerPoint</Application>
  <PresentationFormat>Widescreen</PresentationFormat>
  <Paragraphs>118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Darcy Hogan</dc:creator>
  <cp:lastModifiedBy>Aleata Parry</cp:lastModifiedBy>
  <cp:revision>21</cp:revision>
  <dcterms:created xsi:type="dcterms:W3CDTF">2016-12-28T16:19:11Z</dcterms:created>
  <dcterms:modified xsi:type="dcterms:W3CDTF">2021-06-22T20:09:28Z</dcterms:modified>
</cp:coreProperties>
</file>