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68" r:id="rId2"/>
    <p:sldId id="258" r:id="rId3"/>
    <p:sldId id="269" r:id="rId4"/>
    <p:sldId id="267" r:id="rId5"/>
    <p:sldId id="260" r:id="rId6"/>
    <p:sldId id="264" r:id="rId7"/>
    <p:sldId id="261" r:id="rId8"/>
    <p:sldId id="271" r:id="rId9"/>
    <p:sldId id="263" r:id="rId10"/>
    <p:sldId id="265"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57" autoAdjust="0"/>
    <p:restoredTop sz="70839" autoAdjust="0"/>
  </p:normalViewPr>
  <p:slideViewPr>
    <p:cSldViewPr snapToGrid="0">
      <p:cViewPr varScale="1">
        <p:scale>
          <a:sx n="61" d="100"/>
          <a:sy n="61" d="100"/>
        </p:scale>
        <p:origin x="1589"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E82F59-4136-4CE0-8D09-C85AE1196AAA}" type="datetimeFigureOut">
              <a:rPr lang="en-US" smtClean="0"/>
              <a:t>6/22/2021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053C33-E0F1-4CF9-9936-9E167FF7A1C0}" type="slidenum">
              <a:rPr lang="en-US" smtClean="0"/>
              <a:t>‹#›</a:t>
            </a:fld>
            <a:endParaRPr lang="en-US"/>
          </a:p>
        </p:txBody>
      </p:sp>
    </p:spTree>
    <p:extLst>
      <p:ext uri="{BB962C8B-B14F-4D97-AF65-F5344CB8AC3E}">
        <p14:creationId xmlns:p14="http://schemas.microsoft.com/office/powerpoint/2010/main" val="2439899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ool.com/investing/dollar-cost-averaging-what-investors-need-to-know.aspx"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orbes.com/sites/davidrae/2019/10/28/tax-loss-harvesting/#32fb279f58e3"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inancialplannerla.com/coronavirus-hits-los-angeles-should-your-change-your-retirement-plan-now/"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inancialplannerla.com/vanguard-financial-advisor/"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053C33-E0F1-4CF9-9936-9E167FF7A1C0}" type="slidenum">
              <a:rPr lang="en-US" smtClean="0"/>
              <a:t>1</a:t>
            </a:fld>
            <a:endParaRPr lang="en-US"/>
          </a:p>
        </p:txBody>
      </p:sp>
    </p:spTree>
    <p:extLst>
      <p:ext uri="{BB962C8B-B14F-4D97-AF65-F5344CB8AC3E}">
        <p14:creationId xmlns:p14="http://schemas.microsoft.com/office/powerpoint/2010/main" val="675773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cap="all" dirty="0">
                <a:solidFill>
                  <a:schemeClr val="tx1"/>
                </a:solidFill>
                <a:effectLst/>
                <a:latin typeface="+mn-lt"/>
                <a:ea typeface="+mn-ea"/>
                <a:cs typeface="+mn-cs"/>
              </a:rPr>
              <a:t>KEY TAKEAWAYS</a:t>
            </a:r>
          </a:p>
          <a:p>
            <a:r>
              <a:rPr lang="en-US" sz="1200" b="0" i="0" kern="1200" dirty="0">
                <a:solidFill>
                  <a:schemeClr val="tx1"/>
                </a:solidFill>
                <a:effectLst/>
                <a:latin typeface="+mn-lt"/>
                <a:ea typeface="+mn-ea"/>
                <a:cs typeface="+mn-cs"/>
              </a:rPr>
              <a:t>Investment advisers are bound by a fiduciary standard that places their clients' interests ahead of their own.</a:t>
            </a:r>
          </a:p>
          <a:p>
            <a:r>
              <a:rPr lang="en-US" sz="1200" b="0" i="0" kern="1200" dirty="0">
                <a:solidFill>
                  <a:schemeClr val="tx1"/>
                </a:solidFill>
                <a:effectLst/>
                <a:latin typeface="+mn-lt"/>
                <a:ea typeface="+mn-ea"/>
                <a:cs typeface="+mn-cs"/>
              </a:rPr>
              <a:t>Brokers work for broker-dealers, whose interests they serve. They follow a suitability standard, which means only that transactions must be suitable for clients' needs.</a:t>
            </a:r>
          </a:p>
          <a:p>
            <a:r>
              <a:rPr lang="en-US" sz="1200" b="0" i="0" kern="1200" dirty="0">
                <a:solidFill>
                  <a:schemeClr val="tx1"/>
                </a:solidFill>
                <a:effectLst/>
                <a:latin typeface="+mn-lt"/>
                <a:ea typeface="+mn-ea"/>
                <a:cs typeface="+mn-cs"/>
              </a:rPr>
              <a:t>Broker-dealers can sometimes find themselves in conflict with their clients, who feel that them selling one of their own instruments or adding unnecessary transaction charges breaks the standard, and isn't in the best interest of the client.</a:t>
            </a:r>
          </a:p>
          <a:p>
            <a:endParaRPr lang="en-US" dirty="0"/>
          </a:p>
        </p:txBody>
      </p:sp>
      <p:sp>
        <p:nvSpPr>
          <p:cNvPr id="4" name="Slide Number Placeholder 3"/>
          <p:cNvSpPr>
            <a:spLocks noGrp="1"/>
          </p:cNvSpPr>
          <p:nvPr>
            <p:ph type="sldNum" sz="quarter" idx="5"/>
          </p:nvPr>
        </p:nvSpPr>
        <p:spPr/>
        <p:txBody>
          <a:bodyPr/>
          <a:lstStyle/>
          <a:p>
            <a:fld id="{13053C33-E0F1-4CF9-9936-9E167FF7A1C0}" type="slidenum">
              <a:rPr lang="en-US" smtClean="0"/>
              <a:t>10</a:t>
            </a:fld>
            <a:endParaRPr lang="en-US"/>
          </a:p>
        </p:txBody>
      </p:sp>
    </p:spTree>
    <p:extLst>
      <p:ext uri="{BB962C8B-B14F-4D97-AF65-F5344CB8AC3E}">
        <p14:creationId xmlns:p14="http://schemas.microsoft.com/office/powerpoint/2010/main" val="1628896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053C33-E0F1-4CF9-9936-9E167FF7A1C0}" type="slidenum">
              <a:rPr lang="en-US" smtClean="0"/>
              <a:t>11</a:t>
            </a:fld>
            <a:endParaRPr lang="en-US"/>
          </a:p>
        </p:txBody>
      </p:sp>
    </p:spTree>
    <p:extLst>
      <p:ext uri="{BB962C8B-B14F-4D97-AF65-F5344CB8AC3E}">
        <p14:creationId xmlns:p14="http://schemas.microsoft.com/office/powerpoint/2010/main" val="1909493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Consider this, according to Franklin Templeton, “On average, for the 12 months following the end of a bear market, a fully invested stock portfolio had an average total return of 37.1%. However, if an investor missed the first six months of the recovery by holding cash, there would have been only 7.6%.” </a:t>
            </a:r>
          </a:p>
          <a:p>
            <a:r>
              <a:rPr lang="en-US" sz="1200" b="0" i="1" kern="1200" dirty="0">
                <a:solidFill>
                  <a:schemeClr val="tx1"/>
                </a:solidFill>
                <a:effectLst/>
                <a:latin typeface="+mn-lt"/>
                <a:ea typeface="+mn-ea"/>
                <a:cs typeface="+mn-cs"/>
              </a:rPr>
              <a:t>“Going back to 1930, if an investor missed the S&amp;P 500’s ten best days in each decade, total returns would be just 91%, significantly below the 14,962% returns for investors who held steady through the downturns.” </a:t>
            </a:r>
            <a:r>
              <a:rPr lang="en-US" sz="1200" b="0" i="0" kern="1200" dirty="0">
                <a:solidFill>
                  <a:schemeClr val="tx1"/>
                </a:solidFill>
                <a:effectLst/>
                <a:latin typeface="+mn-lt"/>
                <a:ea typeface="+mn-ea"/>
                <a:cs typeface="+mn-cs"/>
              </a:rPr>
              <a:t>-CNBC, March 7, 2020</a:t>
            </a:r>
          </a:p>
          <a:p>
            <a:endParaRPr lang="en-US" dirty="0"/>
          </a:p>
        </p:txBody>
      </p:sp>
      <p:sp>
        <p:nvSpPr>
          <p:cNvPr id="4" name="Slide Number Placeholder 3"/>
          <p:cNvSpPr>
            <a:spLocks noGrp="1"/>
          </p:cNvSpPr>
          <p:nvPr>
            <p:ph type="sldNum" sz="quarter" idx="5"/>
          </p:nvPr>
        </p:nvSpPr>
        <p:spPr/>
        <p:txBody>
          <a:bodyPr/>
          <a:lstStyle/>
          <a:p>
            <a:fld id="{13053C33-E0F1-4CF9-9936-9E167FF7A1C0}" type="slidenum">
              <a:rPr lang="en-US" smtClean="0"/>
              <a:t>2</a:t>
            </a:fld>
            <a:endParaRPr lang="en-US"/>
          </a:p>
        </p:txBody>
      </p:sp>
    </p:spTree>
    <p:extLst>
      <p:ext uri="{BB962C8B-B14F-4D97-AF65-F5344CB8AC3E}">
        <p14:creationId xmlns:p14="http://schemas.microsoft.com/office/powerpoint/2010/main" val="2429287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053C33-E0F1-4CF9-9936-9E167FF7A1C0}" type="slidenum">
              <a:rPr lang="en-US" smtClean="0"/>
              <a:t>3</a:t>
            </a:fld>
            <a:endParaRPr lang="en-US"/>
          </a:p>
        </p:txBody>
      </p:sp>
    </p:spTree>
    <p:extLst>
      <p:ext uri="{BB962C8B-B14F-4D97-AF65-F5344CB8AC3E}">
        <p14:creationId xmlns:p14="http://schemas.microsoft.com/office/powerpoint/2010/main" val="3704636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u="none" strike="noStrike" kern="1200" dirty="0">
                <a:solidFill>
                  <a:schemeClr val="tx1"/>
                </a:solidFill>
                <a:effectLst/>
                <a:latin typeface="+mn-lt"/>
                <a:ea typeface="+mn-ea"/>
                <a:cs typeface="+mn-cs"/>
              </a:rPr>
              <a:t>How Dollar-Cost Averaging Works</a:t>
            </a:r>
          </a:p>
          <a:p>
            <a:pPr fontAlgn="base"/>
            <a:r>
              <a:rPr lang="en-US" sz="1200" b="0" i="0" kern="1200" dirty="0">
                <a:solidFill>
                  <a:schemeClr val="tx1"/>
                </a:solidFill>
                <a:effectLst/>
                <a:latin typeface="+mn-lt"/>
                <a:ea typeface="+mn-ea"/>
                <a:cs typeface="+mn-cs"/>
              </a:rPr>
              <a:t>Dollar-cost averaging is a simple concept where you invest an equal amount of money into a particular market or asset in regular intervals. It basically allows you buy more shares of an asset when prices are low and fewer shares when prices rise.</a:t>
            </a:r>
          </a:p>
          <a:p>
            <a:pPr fontAlgn="base"/>
            <a:r>
              <a:rPr lang="en-US" sz="1200" b="0" i="0" kern="1200" dirty="0">
                <a:solidFill>
                  <a:schemeClr val="tx1"/>
                </a:solidFill>
                <a:effectLst/>
                <a:latin typeface="+mn-lt"/>
                <a:ea typeface="+mn-ea"/>
                <a:cs typeface="+mn-cs"/>
              </a:rPr>
              <a:t>Using this strategy essentially guarantees you will pay less per share over a certain period of time by putting your money in a little bit at a time. Let’s take a look at this example from </a:t>
            </a:r>
            <a:r>
              <a:rPr lang="en-US" sz="1200" b="0" i="0" u="none" strike="noStrike" kern="1200" dirty="0">
                <a:solidFill>
                  <a:schemeClr val="tx1"/>
                </a:solidFill>
                <a:effectLst/>
                <a:latin typeface="+mn-lt"/>
                <a:ea typeface="+mn-ea"/>
                <a:cs typeface="+mn-cs"/>
                <a:hlinkClick r:id="rId3"/>
              </a:rPr>
              <a:t>The Motley Fool</a:t>
            </a:r>
            <a:r>
              <a:rPr lang="en-US" sz="1200" b="0" i="0" kern="1200" dirty="0">
                <a:solidFill>
                  <a:schemeClr val="tx1"/>
                </a:solidFill>
                <a:effectLst/>
                <a:latin typeface="+mn-lt"/>
                <a:ea typeface="+mn-ea"/>
                <a:cs typeface="+mn-cs"/>
              </a:rPr>
              <a:t>. An investor decides to put $10,000 into a company over five months by purchasing $2,000 worth of shares on the first of every month. Here’s a chart breaking down the trades:</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By using dollar-cost averaging in the midst of a bear market, you will be able to scoop up many shares while prices are low.</a:t>
            </a:r>
          </a:p>
          <a:p>
            <a:endParaRPr lang="en-US" dirty="0"/>
          </a:p>
        </p:txBody>
      </p:sp>
      <p:sp>
        <p:nvSpPr>
          <p:cNvPr id="4" name="Slide Number Placeholder 3"/>
          <p:cNvSpPr>
            <a:spLocks noGrp="1"/>
          </p:cNvSpPr>
          <p:nvPr>
            <p:ph type="sldNum" sz="quarter" idx="5"/>
          </p:nvPr>
        </p:nvSpPr>
        <p:spPr/>
        <p:txBody>
          <a:bodyPr/>
          <a:lstStyle/>
          <a:p>
            <a:fld id="{13053C33-E0F1-4CF9-9936-9E167FF7A1C0}" type="slidenum">
              <a:rPr lang="en-US" smtClean="0"/>
              <a:t>4</a:t>
            </a:fld>
            <a:endParaRPr lang="en-US"/>
          </a:p>
        </p:txBody>
      </p:sp>
    </p:spTree>
    <p:extLst>
      <p:ext uri="{BB962C8B-B14F-4D97-AF65-F5344CB8AC3E}">
        <p14:creationId xmlns:p14="http://schemas.microsoft.com/office/powerpoint/2010/main" val="3106053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If you are older an at or near retirement you can’t afford the same risk as a younger investor. You can’t afford big losses because there may not be enough time to recover losses. With the stock market plummeting, many investors say they now have a different view on risk. This change in mindset, according to analysts, advisers and insurers, will lead people to consider products they previously wouldn’t have touched. Enter annuities.  Nearly 30% of investors said they plan to decrease their level of risk as a result of the COVID-19 pandemic, according to a survey commissioned in March by LendingTree’s Magnify Money site. Meanwhile, 32% said the pandemic will have no effect on their future investment decisions. An additional 23% said they planned to keep money out of the stock market, and 21% said they would further diversify their portfolios, according to the survey results. That report included responses from more than 1,000 U.S. investors. Right now the alternative to CD’s and Treasuries is clearly Fixed Indexed Annuities. This will allow the investor to participate in the market rebound without risking loss of principal.</a:t>
            </a:r>
            <a:endParaRPr lang="en-US" dirty="0"/>
          </a:p>
        </p:txBody>
      </p:sp>
      <p:sp>
        <p:nvSpPr>
          <p:cNvPr id="4" name="Slide Number Placeholder 3"/>
          <p:cNvSpPr>
            <a:spLocks noGrp="1"/>
          </p:cNvSpPr>
          <p:nvPr>
            <p:ph type="sldNum" sz="quarter" idx="5"/>
          </p:nvPr>
        </p:nvSpPr>
        <p:spPr/>
        <p:txBody>
          <a:bodyPr/>
          <a:lstStyle/>
          <a:p>
            <a:fld id="{13053C33-E0F1-4CF9-9936-9E167FF7A1C0}" type="slidenum">
              <a:rPr lang="en-US" smtClean="0"/>
              <a:t>5</a:t>
            </a:fld>
            <a:endParaRPr lang="en-US"/>
          </a:p>
        </p:txBody>
      </p:sp>
    </p:spTree>
    <p:extLst>
      <p:ext uri="{BB962C8B-B14F-4D97-AF65-F5344CB8AC3E}">
        <p14:creationId xmlns:p14="http://schemas.microsoft.com/office/powerpoint/2010/main" val="2303834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An indexed annuity is a contract issued and guaranteed</a:t>
            </a:r>
            <a:r>
              <a:rPr lang="en-US" sz="1200" b="0" i="0" kern="1200" baseline="30000" dirty="0">
                <a:solidFill>
                  <a:schemeClr val="tx1"/>
                </a:solidFill>
                <a:effectLst/>
                <a:latin typeface="+mn-lt"/>
                <a:ea typeface="+mn-ea"/>
                <a:cs typeface="+mn-cs"/>
              </a:rPr>
              <a:t>1</a:t>
            </a:r>
            <a:r>
              <a:rPr lang="en-US" sz="1200" b="0" i="0" kern="1200" dirty="0">
                <a:solidFill>
                  <a:schemeClr val="tx1"/>
                </a:solidFill>
                <a:effectLst/>
                <a:latin typeface="+mn-lt"/>
                <a:ea typeface="+mn-ea"/>
                <a:cs typeface="+mn-cs"/>
              </a:rPr>
              <a:t> by an insurance company. You invest an amount of money (premium) in return for protection against down markets; the potential for some investment growth, linked to an index (e.g., the S&amp;P 500</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Index); and, in some cases, a guaranteed level of lifetime income through optional riders. One element of indexed annuities that is often misunderstood is the calculation of the investment return. To determine how the insurance company calculates the return, it is important to understand how the index is tracked, as well as how much of the index return is credited to you.</a:t>
            </a:r>
            <a:endParaRPr lang="en-US" dirty="0"/>
          </a:p>
        </p:txBody>
      </p:sp>
      <p:sp>
        <p:nvSpPr>
          <p:cNvPr id="4" name="Slide Number Placeholder 3"/>
          <p:cNvSpPr>
            <a:spLocks noGrp="1"/>
          </p:cNvSpPr>
          <p:nvPr>
            <p:ph type="sldNum" sz="quarter" idx="5"/>
          </p:nvPr>
        </p:nvSpPr>
        <p:spPr/>
        <p:txBody>
          <a:bodyPr/>
          <a:lstStyle/>
          <a:p>
            <a:fld id="{13053C33-E0F1-4CF9-9936-9E167FF7A1C0}" type="slidenum">
              <a:rPr lang="en-US" smtClean="0"/>
              <a:t>6</a:t>
            </a:fld>
            <a:endParaRPr lang="en-US"/>
          </a:p>
        </p:txBody>
      </p:sp>
    </p:spTree>
    <p:extLst>
      <p:ext uri="{BB962C8B-B14F-4D97-AF65-F5344CB8AC3E}">
        <p14:creationId xmlns:p14="http://schemas.microsoft.com/office/powerpoint/2010/main" val="2214445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Even the best portfolio can use a little tune-up every so often. You may need to adjust your contribution amounts in order to take advantage of higher retirement plan contribution limits for 2020. </a:t>
            </a:r>
            <a:r>
              <a:rPr lang="en-US" sz="1200" b="0" i="0" u="none" strike="noStrike" kern="1200" dirty="0">
                <a:solidFill>
                  <a:schemeClr val="tx1"/>
                </a:solidFill>
                <a:effectLst/>
                <a:latin typeface="+mn-lt"/>
                <a:ea typeface="+mn-ea"/>
                <a:cs typeface="+mn-cs"/>
                <a:hlinkClick r:id="rId3" tooltip="https://www.forbes.com/sites/davidrae/2019/10/28/tax-loss-harvesting/#32fb279f58e3"/>
              </a:rPr>
              <a:t>The current market volatility may provide you with some excellent tax-loss harvesting opportunities</a:t>
            </a:r>
            <a:r>
              <a:rPr lang="en-US" sz="1200" b="0" i="0" kern="1200" dirty="0">
                <a:solidFill>
                  <a:schemeClr val="tx1"/>
                </a:solidFill>
                <a:effectLst/>
                <a:latin typeface="+mn-lt"/>
                <a:ea typeface="+mn-ea"/>
                <a:cs typeface="+mn-cs"/>
              </a:rPr>
              <a:t>. For those who don’t utilize automatic rebalancing on your accounts, it may be time to reset your investment allocations to match your current goals and time frames.</a:t>
            </a:r>
            <a:endParaRPr lang="en-US" dirty="0"/>
          </a:p>
        </p:txBody>
      </p:sp>
      <p:sp>
        <p:nvSpPr>
          <p:cNvPr id="4" name="Slide Number Placeholder 3"/>
          <p:cNvSpPr>
            <a:spLocks noGrp="1"/>
          </p:cNvSpPr>
          <p:nvPr>
            <p:ph type="sldNum" sz="quarter" idx="5"/>
          </p:nvPr>
        </p:nvSpPr>
        <p:spPr/>
        <p:txBody>
          <a:bodyPr/>
          <a:lstStyle/>
          <a:p>
            <a:fld id="{13053C33-E0F1-4CF9-9936-9E167FF7A1C0}" type="slidenum">
              <a:rPr lang="en-US" smtClean="0"/>
              <a:t>7</a:t>
            </a:fld>
            <a:endParaRPr lang="en-US"/>
          </a:p>
        </p:txBody>
      </p:sp>
    </p:spTree>
    <p:extLst>
      <p:ext uri="{BB962C8B-B14F-4D97-AF65-F5344CB8AC3E}">
        <p14:creationId xmlns:p14="http://schemas.microsoft.com/office/powerpoint/2010/main" val="2443168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coronavirus is scary. Our lives are being changed in ways most of us have never seen before. Despite all this uncertainty and market volatility, </a:t>
            </a:r>
            <a:r>
              <a:rPr lang="en-US" sz="1200" b="0" i="0" kern="1200" dirty="0" err="1">
                <a:solidFill>
                  <a:schemeClr val="tx1"/>
                </a:solidFill>
                <a:effectLst/>
                <a:latin typeface="+mn-lt"/>
                <a:ea typeface="+mn-ea"/>
                <a:cs typeface="+mn-cs"/>
              </a:rPr>
              <a:t>eople</a:t>
            </a:r>
            <a:r>
              <a:rPr lang="en-US" sz="1200" b="0" i="0" kern="1200" dirty="0">
                <a:solidFill>
                  <a:schemeClr val="tx1"/>
                </a:solidFill>
                <a:effectLst/>
                <a:latin typeface="+mn-lt"/>
                <a:ea typeface="+mn-ea"/>
                <a:cs typeface="+mn-cs"/>
              </a:rPr>
              <a:t> who have long-term financial plans, own well-diversified portfolios, and are still able to earn an income are much better positioned to ride out this storm. Even among those who have lost their incomes, people who have a financial plan </a:t>
            </a:r>
            <a:r>
              <a:rPr lang="en-US" sz="1200" b="0" i="0" u="sng" strike="noStrike" kern="1200" dirty="0">
                <a:solidFill>
                  <a:schemeClr val="tx1"/>
                </a:solidFill>
                <a:effectLst/>
                <a:latin typeface="+mn-lt"/>
                <a:ea typeface="+mn-ea"/>
                <a:cs typeface="+mn-cs"/>
                <a:hlinkClick r:id="rId3" tooltip="https://www.financialplannerla.com/coronavirus-hits-los-angeles-should-your-change-your-retirement-plan-now/">
                  <a:extLst>
                    <a:ext uri="{A12FA001-AC4F-418D-AE19-62706E023703}">
                      <ahyp:hlinkClr xmlns:ahyp="http://schemas.microsoft.com/office/drawing/2018/hyperlinkcolor" val="tx"/>
                    </a:ext>
                  </a:extLst>
                </a:hlinkClick>
              </a:rPr>
              <a:t>and are </a:t>
            </a:r>
            <a:r>
              <a:rPr lang="en-US" sz="1200" b="0" i="0" u="none" strike="noStrike" kern="1200" dirty="0">
                <a:solidFill>
                  <a:schemeClr val="tx1"/>
                </a:solidFill>
                <a:effectLst/>
                <a:latin typeface="+mn-lt"/>
                <a:ea typeface="+mn-ea"/>
                <a:cs typeface="+mn-cs"/>
                <a:hlinkClick r:id="rId3" tooltip="https://www.financialplannerla.com/coronavirus-hits-los-angeles-should-your-change-your-retirement-plan-now/">
                  <a:extLst>
                    <a:ext uri="{A12FA001-AC4F-418D-AE19-62706E023703}">
                      <ahyp:hlinkClr xmlns:ahyp="http://schemas.microsoft.com/office/drawing/2018/hyperlinkcolor" val="tx"/>
                    </a:ext>
                  </a:extLst>
                </a:hlinkClick>
              </a:rPr>
              <a:t>prepared for when </a:t>
            </a:r>
            <a:r>
              <a:rPr lang="en-US" sz="1200" b="0" i="0" u="sng" strike="noStrike" kern="1200" dirty="0">
                <a:solidFill>
                  <a:schemeClr val="tx1"/>
                </a:solidFill>
                <a:effectLst/>
                <a:latin typeface="+mn-lt"/>
                <a:ea typeface="+mn-ea"/>
                <a:cs typeface="+mn-cs"/>
                <a:hlinkClick r:id="rId3" tooltip="https://www.financialplannerla.com/coronavirus-hits-los-angeles-should-your-change-your-retirement-plan-now/">
                  <a:extLst>
                    <a:ext uri="{A12FA001-AC4F-418D-AE19-62706E023703}">
                      <ahyp:hlinkClr xmlns:ahyp="http://schemas.microsoft.com/office/drawing/2018/hyperlinkcolor" val="tx"/>
                    </a:ext>
                  </a:extLst>
                </a:hlinkClick>
              </a:rPr>
              <a:t>life happens are going to have a much easier time bouncing back from the COVID-19 lockdown</a:t>
            </a:r>
            <a:r>
              <a:rPr lang="en-US" sz="1200" b="0" i="0" u="sng"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Franklin Templeton suggested, “When put to the test, you sometimes begin doubting your beliefs and believing your doubts, which can lead to short-term moves that divert you from your long-term goals.”</a:t>
            </a:r>
            <a:endParaRPr lang="en-US" dirty="0"/>
          </a:p>
        </p:txBody>
      </p:sp>
      <p:sp>
        <p:nvSpPr>
          <p:cNvPr id="4" name="Slide Number Placeholder 3"/>
          <p:cNvSpPr>
            <a:spLocks noGrp="1"/>
          </p:cNvSpPr>
          <p:nvPr>
            <p:ph type="sldNum" sz="quarter" idx="5"/>
          </p:nvPr>
        </p:nvSpPr>
        <p:spPr/>
        <p:txBody>
          <a:bodyPr/>
          <a:lstStyle/>
          <a:p>
            <a:fld id="{13053C33-E0F1-4CF9-9936-9E167FF7A1C0}" type="slidenum">
              <a:rPr lang="en-US" smtClean="0"/>
              <a:t>8</a:t>
            </a:fld>
            <a:endParaRPr lang="en-US"/>
          </a:p>
        </p:txBody>
      </p:sp>
    </p:spTree>
    <p:extLst>
      <p:ext uri="{BB962C8B-B14F-4D97-AF65-F5344CB8AC3E}">
        <p14:creationId xmlns:p14="http://schemas.microsoft.com/office/powerpoint/2010/main" val="3024627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value of fiduciary financial advice grows exponentially when times are tough. Franklin Templeton asserted, “We believe investors can benefit from the expertise of a financial advisor who can help you define your goals and needs, then identify investments that meet your financial objectives.” </a:t>
            </a:r>
            <a:r>
              <a:rPr lang="en-US" sz="1200" b="0" i="0" u="none" strike="noStrike" kern="1200" dirty="0">
                <a:solidFill>
                  <a:schemeClr val="tx1"/>
                </a:solidFill>
                <a:effectLst/>
                <a:latin typeface="+mn-lt"/>
                <a:ea typeface="+mn-ea"/>
                <a:cs typeface="+mn-cs"/>
                <a:hlinkClick r:id="rId3" tooltip="https://www.financialplannerla.com/vanguard-financial-advisor/"/>
              </a:rPr>
              <a:t>In the best of times, your financial planner could seem like an accountability coach, marriage counselor, and money guide all rolled into one. </a:t>
            </a:r>
            <a:r>
              <a:rPr lang="en-US" sz="1200" b="0" i="0" kern="1200" dirty="0">
                <a:solidFill>
                  <a:schemeClr val="tx1"/>
                </a:solidFill>
                <a:effectLst/>
                <a:latin typeface="+mn-lt"/>
                <a:ea typeface="+mn-ea"/>
                <a:cs typeface="+mn-cs"/>
              </a:rPr>
              <a:t>When crap hits the fan, the best financial advisor will help you stay the course and make sure you stay on track for your most important life goals when your instinct may be to bail out and hoard toilet paper and cash under your mattress.</a:t>
            </a:r>
            <a:endParaRPr lang="en-US" dirty="0"/>
          </a:p>
        </p:txBody>
      </p:sp>
      <p:sp>
        <p:nvSpPr>
          <p:cNvPr id="4" name="Slide Number Placeholder 3"/>
          <p:cNvSpPr>
            <a:spLocks noGrp="1"/>
          </p:cNvSpPr>
          <p:nvPr>
            <p:ph type="sldNum" sz="quarter" idx="5"/>
          </p:nvPr>
        </p:nvSpPr>
        <p:spPr/>
        <p:txBody>
          <a:bodyPr/>
          <a:lstStyle/>
          <a:p>
            <a:fld id="{13053C33-E0F1-4CF9-9936-9E167FF7A1C0}" type="slidenum">
              <a:rPr lang="en-US" smtClean="0"/>
              <a:t>9</a:t>
            </a:fld>
            <a:endParaRPr lang="en-US"/>
          </a:p>
        </p:txBody>
      </p:sp>
    </p:spTree>
    <p:extLst>
      <p:ext uri="{BB962C8B-B14F-4D97-AF65-F5344CB8AC3E}">
        <p14:creationId xmlns:p14="http://schemas.microsoft.com/office/powerpoint/2010/main" val="364909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7873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8575F-7E65-4388-89CC-9795229E81F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C04E8F-EF71-4392-897B-599476D5548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7DEEA6-B031-4245-96DE-623031F4D72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C2E4041-232A-4B77-B83F-33E122E32C58}"/>
              </a:ext>
            </a:extLst>
          </p:cNvPr>
          <p:cNvSpPr>
            <a:spLocks noGrp="1"/>
          </p:cNvSpPr>
          <p:nvPr>
            <p:ph type="dt" sz="half" idx="10"/>
          </p:nvPr>
        </p:nvSpPr>
        <p:spPr>
          <a:xfrm>
            <a:off x="838200" y="6356350"/>
            <a:ext cx="2743200" cy="365125"/>
          </a:xfrm>
          <a:prstGeom prst="rect">
            <a:avLst/>
          </a:prstGeom>
        </p:spPr>
        <p:txBody>
          <a:bodyPr/>
          <a:lstStyle/>
          <a:p>
            <a:fld id="{8251695B-CAA3-4F03-8E88-1E395F9A5688}" type="datetimeFigureOut">
              <a:rPr lang="en-US" smtClean="0"/>
              <a:t>6/22/2021</a:t>
            </a:fld>
            <a:endParaRPr lang="en-US"/>
          </a:p>
        </p:txBody>
      </p:sp>
      <p:sp>
        <p:nvSpPr>
          <p:cNvPr id="6" name="Footer Placeholder 5">
            <a:extLst>
              <a:ext uri="{FF2B5EF4-FFF2-40B4-BE49-F238E27FC236}">
                <a16:creationId xmlns:a16="http://schemas.microsoft.com/office/drawing/2014/main" id="{6203ECEA-6444-4CDB-AFE5-F1502EDD3A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C505846-C0E7-4919-8EDF-07087B2F1AFD}"/>
              </a:ext>
            </a:extLst>
          </p:cNvPr>
          <p:cNvSpPr>
            <a:spLocks noGrp="1"/>
          </p:cNvSpPr>
          <p:nvPr>
            <p:ph type="sldNum" sz="quarter" idx="12"/>
          </p:nvPr>
        </p:nvSpPr>
        <p:spPr>
          <a:xfrm>
            <a:off x="8610600" y="6356350"/>
            <a:ext cx="2743200" cy="365125"/>
          </a:xfrm>
          <a:prstGeom prst="rect">
            <a:avLst/>
          </a:prstGeom>
        </p:spPr>
        <p:txBody>
          <a:bodyPr/>
          <a:lstStyle/>
          <a:p>
            <a:fld id="{6FABC4D1-7F65-4966-97D0-BFC5AE27ED69}" type="slidenum">
              <a:rPr lang="en-US" smtClean="0"/>
              <a:t>‹#›</a:t>
            </a:fld>
            <a:endParaRPr lang="en-US"/>
          </a:p>
        </p:txBody>
      </p:sp>
    </p:spTree>
    <p:extLst>
      <p:ext uri="{BB962C8B-B14F-4D97-AF65-F5344CB8AC3E}">
        <p14:creationId xmlns:p14="http://schemas.microsoft.com/office/powerpoint/2010/main" val="3607281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89708-97C2-4E12-A3DC-DF67443F87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7502FB-5745-48B2-A7BA-4C0441A894D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562B67-5B80-4D4B-89EC-E26B51989339}"/>
              </a:ext>
            </a:extLst>
          </p:cNvPr>
          <p:cNvSpPr>
            <a:spLocks noGrp="1"/>
          </p:cNvSpPr>
          <p:nvPr>
            <p:ph type="dt" sz="half" idx="10"/>
          </p:nvPr>
        </p:nvSpPr>
        <p:spPr>
          <a:xfrm>
            <a:off x="838200" y="6356350"/>
            <a:ext cx="2743200" cy="365125"/>
          </a:xfrm>
          <a:prstGeom prst="rect">
            <a:avLst/>
          </a:prstGeom>
        </p:spPr>
        <p:txBody>
          <a:bodyPr/>
          <a:lstStyle/>
          <a:p>
            <a:fld id="{8251695B-CAA3-4F03-8E88-1E395F9A5688}" type="datetimeFigureOut">
              <a:rPr lang="en-US" smtClean="0"/>
              <a:t>6/22/2021</a:t>
            </a:fld>
            <a:endParaRPr lang="en-US"/>
          </a:p>
        </p:txBody>
      </p:sp>
      <p:sp>
        <p:nvSpPr>
          <p:cNvPr id="5" name="Footer Placeholder 4">
            <a:extLst>
              <a:ext uri="{FF2B5EF4-FFF2-40B4-BE49-F238E27FC236}">
                <a16:creationId xmlns:a16="http://schemas.microsoft.com/office/drawing/2014/main" id="{8D2DD7D1-2969-46F6-A28F-49DF8038E8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C3189A-DA74-4CB8-93E2-0CB283F8FDC0}"/>
              </a:ext>
            </a:extLst>
          </p:cNvPr>
          <p:cNvSpPr>
            <a:spLocks noGrp="1"/>
          </p:cNvSpPr>
          <p:nvPr>
            <p:ph type="sldNum" sz="quarter" idx="12"/>
          </p:nvPr>
        </p:nvSpPr>
        <p:spPr>
          <a:xfrm>
            <a:off x="8610600" y="6356350"/>
            <a:ext cx="2743200" cy="365125"/>
          </a:xfrm>
          <a:prstGeom prst="rect">
            <a:avLst/>
          </a:prstGeom>
        </p:spPr>
        <p:txBody>
          <a:bodyPr/>
          <a:lstStyle/>
          <a:p>
            <a:fld id="{6FABC4D1-7F65-4966-97D0-BFC5AE27ED69}" type="slidenum">
              <a:rPr lang="en-US" smtClean="0"/>
              <a:t>‹#›</a:t>
            </a:fld>
            <a:endParaRPr lang="en-US"/>
          </a:p>
        </p:txBody>
      </p:sp>
    </p:spTree>
    <p:extLst>
      <p:ext uri="{BB962C8B-B14F-4D97-AF65-F5344CB8AC3E}">
        <p14:creationId xmlns:p14="http://schemas.microsoft.com/office/powerpoint/2010/main" val="31376171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4E1CFD-85D2-4EDB-BBE4-EB90FA69518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781DE8-1A20-4F95-AC1F-1756BEABAFD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FC583-11B0-48B6-86C6-523BAC902F84}"/>
              </a:ext>
            </a:extLst>
          </p:cNvPr>
          <p:cNvSpPr>
            <a:spLocks noGrp="1"/>
          </p:cNvSpPr>
          <p:nvPr>
            <p:ph type="dt" sz="half" idx="10"/>
          </p:nvPr>
        </p:nvSpPr>
        <p:spPr>
          <a:xfrm>
            <a:off x="838200" y="6356350"/>
            <a:ext cx="2743200" cy="365125"/>
          </a:xfrm>
          <a:prstGeom prst="rect">
            <a:avLst/>
          </a:prstGeom>
        </p:spPr>
        <p:txBody>
          <a:bodyPr/>
          <a:lstStyle/>
          <a:p>
            <a:fld id="{8251695B-CAA3-4F03-8E88-1E395F9A5688}" type="datetimeFigureOut">
              <a:rPr lang="en-US" smtClean="0"/>
              <a:t>6/22/2021</a:t>
            </a:fld>
            <a:endParaRPr lang="en-US"/>
          </a:p>
        </p:txBody>
      </p:sp>
      <p:sp>
        <p:nvSpPr>
          <p:cNvPr id="5" name="Footer Placeholder 4">
            <a:extLst>
              <a:ext uri="{FF2B5EF4-FFF2-40B4-BE49-F238E27FC236}">
                <a16:creationId xmlns:a16="http://schemas.microsoft.com/office/drawing/2014/main" id="{8A5ADAE8-3C7A-40B1-B936-A2A3A8C5BA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4DD498-C65C-4A4D-9360-93D99250A1CF}"/>
              </a:ext>
            </a:extLst>
          </p:cNvPr>
          <p:cNvSpPr>
            <a:spLocks noGrp="1"/>
          </p:cNvSpPr>
          <p:nvPr>
            <p:ph type="sldNum" sz="quarter" idx="12"/>
          </p:nvPr>
        </p:nvSpPr>
        <p:spPr>
          <a:xfrm>
            <a:off x="8610600" y="6356350"/>
            <a:ext cx="2743200" cy="365125"/>
          </a:xfrm>
          <a:prstGeom prst="rect">
            <a:avLst/>
          </a:prstGeom>
        </p:spPr>
        <p:txBody>
          <a:bodyPr/>
          <a:lstStyle/>
          <a:p>
            <a:fld id="{6FABC4D1-7F65-4966-97D0-BFC5AE27ED69}" type="slidenum">
              <a:rPr lang="en-US" smtClean="0"/>
              <a:t>‹#›</a:t>
            </a:fld>
            <a:endParaRPr lang="en-US"/>
          </a:p>
        </p:txBody>
      </p:sp>
      <p:pic>
        <p:nvPicPr>
          <p:cNvPr id="7" name="Picture 6">
            <a:extLst>
              <a:ext uri="{FF2B5EF4-FFF2-40B4-BE49-F238E27FC236}">
                <a16:creationId xmlns:a16="http://schemas.microsoft.com/office/drawing/2014/main" id="{59422CE5-7A5E-ED48-97FA-3F53247940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75443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4E1CFD-85D2-4EDB-BBE4-EB90FA69518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781DE8-1A20-4F95-AC1F-1756BEABAFD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FC583-11B0-48B6-86C6-523BAC902F84}"/>
              </a:ext>
            </a:extLst>
          </p:cNvPr>
          <p:cNvSpPr>
            <a:spLocks noGrp="1"/>
          </p:cNvSpPr>
          <p:nvPr>
            <p:ph type="dt" sz="half" idx="10"/>
          </p:nvPr>
        </p:nvSpPr>
        <p:spPr>
          <a:xfrm>
            <a:off x="838200" y="6356350"/>
            <a:ext cx="2743200" cy="365125"/>
          </a:xfrm>
          <a:prstGeom prst="rect">
            <a:avLst/>
          </a:prstGeom>
        </p:spPr>
        <p:txBody>
          <a:bodyPr/>
          <a:lstStyle/>
          <a:p>
            <a:fld id="{8251695B-CAA3-4F03-8E88-1E395F9A5688}" type="datetimeFigureOut">
              <a:rPr lang="en-US" smtClean="0"/>
              <a:t>6/22/2021</a:t>
            </a:fld>
            <a:endParaRPr lang="en-US"/>
          </a:p>
        </p:txBody>
      </p:sp>
      <p:sp>
        <p:nvSpPr>
          <p:cNvPr id="5" name="Footer Placeholder 4">
            <a:extLst>
              <a:ext uri="{FF2B5EF4-FFF2-40B4-BE49-F238E27FC236}">
                <a16:creationId xmlns:a16="http://schemas.microsoft.com/office/drawing/2014/main" id="{8A5ADAE8-3C7A-40B1-B936-A2A3A8C5BA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4DD498-C65C-4A4D-9360-93D99250A1CF}"/>
              </a:ext>
            </a:extLst>
          </p:cNvPr>
          <p:cNvSpPr>
            <a:spLocks noGrp="1"/>
          </p:cNvSpPr>
          <p:nvPr>
            <p:ph type="sldNum" sz="quarter" idx="12"/>
          </p:nvPr>
        </p:nvSpPr>
        <p:spPr>
          <a:xfrm>
            <a:off x="8610600" y="6356350"/>
            <a:ext cx="2743200" cy="365125"/>
          </a:xfrm>
          <a:prstGeom prst="rect">
            <a:avLst/>
          </a:prstGeom>
        </p:spPr>
        <p:txBody>
          <a:bodyPr/>
          <a:lstStyle/>
          <a:p>
            <a:fld id="{6FABC4D1-7F65-4966-97D0-BFC5AE27ED69}" type="slidenum">
              <a:rPr lang="en-US" smtClean="0"/>
              <a:t>‹#›</a:t>
            </a:fld>
            <a:endParaRPr lang="en-US"/>
          </a:p>
        </p:txBody>
      </p:sp>
    </p:spTree>
    <p:extLst>
      <p:ext uri="{BB962C8B-B14F-4D97-AF65-F5344CB8AC3E}">
        <p14:creationId xmlns:p14="http://schemas.microsoft.com/office/powerpoint/2010/main" val="2363254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BCBB1-93CE-459C-928C-712ADBFF0D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9BBA46-D452-401A-A82A-2FAA79D6995B}"/>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84990B-7CAB-4660-B1DB-18BFFDF2BB46}"/>
              </a:ext>
            </a:extLst>
          </p:cNvPr>
          <p:cNvSpPr>
            <a:spLocks noGrp="1"/>
          </p:cNvSpPr>
          <p:nvPr>
            <p:ph type="dt" sz="half" idx="10"/>
          </p:nvPr>
        </p:nvSpPr>
        <p:spPr>
          <a:xfrm>
            <a:off x="838200" y="6356350"/>
            <a:ext cx="2743200" cy="365125"/>
          </a:xfrm>
          <a:prstGeom prst="rect">
            <a:avLst/>
          </a:prstGeom>
        </p:spPr>
        <p:txBody>
          <a:bodyPr/>
          <a:lstStyle/>
          <a:p>
            <a:fld id="{8251695B-CAA3-4F03-8E88-1E395F9A5688}" type="datetimeFigureOut">
              <a:rPr lang="en-US" smtClean="0"/>
              <a:t>6/22/2021</a:t>
            </a:fld>
            <a:endParaRPr lang="en-US"/>
          </a:p>
        </p:txBody>
      </p:sp>
      <p:sp>
        <p:nvSpPr>
          <p:cNvPr id="5" name="Footer Placeholder 4">
            <a:extLst>
              <a:ext uri="{FF2B5EF4-FFF2-40B4-BE49-F238E27FC236}">
                <a16:creationId xmlns:a16="http://schemas.microsoft.com/office/drawing/2014/main" id="{967C71FC-17CA-4D70-BFEE-9B169F6EBC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9AB56F-CC5E-4838-900F-E5620317F241}"/>
              </a:ext>
            </a:extLst>
          </p:cNvPr>
          <p:cNvSpPr>
            <a:spLocks noGrp="1"/>
          </p:cNvSpPr>
          <p:nvPr>
            <p:ph type="sldNum" sz="quarter" idx="12"/>
          </p:nvPr>
        </p:nvSpPr>
        <p:spPr>
          <a:xfrm>
            <a:off x="8610600" y="6356350"/>
            <a:ext cx="2743200" cy="365125"/>
          </a:xfrm>
          <a:prstGeom prst="rect">
            <a:avLst/>
          </a:prstGeom>
        </p:spPr>
        <p:txBody>
          <a:bodyPr/>
          <a:lstStyle/>
          <a:p>
            <a:fld id="{6FABC4D1-7F65-4966-97D0-BFC5AE27ED69}" type="slidenum">
              <a:rPr lang="en-US" smtClean="0"/>
              <a:t>‹#›</a:t>
            </a:fld>
            <a:endParaRPr lang="en-US"/>
          </a:p>
        </p:txBody>
      </p:sp>
    </p:spTree>
    <p:extLst>
      <p:ext uri="{BB962C8B-B14F-4D97-AF65-F5344CB8AC3E}">
        <p14:creationId xmlns:p14="http://schemas.microsoft.com/office/powerpoint/2010/main" val="2719552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3F626-65AB-4EA8-8BED-8781CF25E34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BCA366-B05C-4540-B62D-ADABD19772D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5EB1199-F031-4E86-84E3-68D5F2A692EE}"/>
              </a:ext>
            </a:extLst>
          </p:cNvPr>
          <p:cNvSpPr>
            <a:spLocks noGrp="1"/>
          </p:cNvSpPr>
          <p:nvPr>
            <p:ph type="dt" sz="half" idx="10"/>
          </p:nvPr>
        </p:nvSpPr>
        <p:spPr>
          <a:xfrm>
            <a:off x="838200" y="6356350"/>
            <a:ext cx="2743200" cy="365125"/>
          </a:xfrm>
          <a:prstGeom prst="rect">
            <a:avLst/>
          </a:prstGeom>
        </p:spPr>
        <p:txBody>
          <a:bodyPr/>
          <a:lstStyle/>
          <a:p>
            <a:fld id="{8251695B-CAA3-4F03-8E88-1E395F9A5688}" type="datetimeFigureOut">
              <a:rPr lang="en-US" smtClean="0"/>
              <a:t>6/22/2021</a:t>
            </a:fld>
            <a:endParaRPr lang="en-US"/>
          </a:p>
        </p:txBody>
      </p:sp>
      <p:sp>
        <p:nvSpPr>
          <p:cNvPr id="5" name="Footer Placeholder 4">
            <a:extLst>
              <a:ext uri="{FF2B5EF4-FFF2-40B4-BE49-F238E27FC236}">
                <a16:creationId xmlns:a16="http://schemas.microsoft.com/office/drawing/2014/main" id="{7E7434AD-7E43-4407-A3CE-254D0B2282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6747C4-05C3-41F9-B417-BFACEC9B5C90}"/>
              </a:ext>
            </a:extLst>
          </p:cNvPr>
          <p:cNvSpPr>
            <a:spLocks noGrp="1"/>
          </p:cNvSpPr>
          <p:nvPr>
            <p:ph type="sldNum" sz="quarter" idx="12"/>
          </p:nvPr>
        </p:nvSpPr>
        <p:spPr>
          <a:xfrm>
            <a:off x="8610600" y="6356350"/>
            <a:ext cx="2743200" cy="365125"/>
          </a:xfrm>
          <a:prstGeom prst="rect">
            <a:avLst/>
          </a:prstGeom>
        </p:spPr>
        <p:txBody>
          <a:bodyPr/>
          <a:lstStyle/>
          <a:p>
            <a:fld id="{6FABC4D1-7F65-4966-97D0-BFC5AE27ED69}" type="slidenum">
              <a:rPr lang="en-US" smtClean="0"/>
              <a:t>‹#›</a:t>
            </a:fld>
            <a:endParaRPr lang="en-US"/>
          </a:p>
        </p:txBody>
      </p:sp>
    </p:spTree>
    <p:extLst>
      <p:ext uri="{BB962C8B-B14F-4D97-AF65-F5344CB8AC3E}">
        <p14:creationId xmlns:p14="http://schemas.microsoft.com/office/powerpoint/2010/main" val="3264015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3DADA-9847-4591-9F6A-DAC87255317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D2EDC4E-68A6-4191-A28C-55CC66AA8597}"/>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F3F418-1CCE-47F0-8264-66E8C507FA76}"/>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AD88FB-BB79-488F-87ED-61E66829E659}"/>
              </a:ext>
            </a:extLst>
          </p:cNvPr>
          <p:cNvSpPr>
            <a:spLocks noGrp="1"/>
          </p:cNvSpPr>
          <p:nvPr>
            <p:ph type="dt" sz="half" idx="10"/>
          </p:nvPr>
        </p:nvSpPr>
        <p:spPr>
          <a:xfrm>
            <a:off x="838200" y="6356350"/>
            <a:ext cx="2743200" cy="365125"/>
          </a:xfrm>
          <a:prstGeom prst="rect">
            <a:avLst/>
          </a:prstGeom>
        </p:spPr>
        <p:txBody>
          <a:bodyPr/>
          <a:lstStyle/>
          <a:p>
            <a:fld id="{8251695B-CAA3-4F03-8E88-1E395F9A5688}" type="datetimeFigureOut">
              <a:rPr lang="en-US" smtClean="0"/>
              <a:t>6/22/2021</a:t>
            </a:fld>
            <a:endParaRPr lang="en-US"/>
          </a:p>
        </p:txBody>
      </p:sp>
      <p:sp>
        <p:nvSpPr>
          <p:cNvPr id="6" name="Footer Placeholder 5">
            <a:extLst>
              <a:ext uri="{FF2B5EF4-FFF2-40B4-BE49-F238E27FC236}">
                <a16:creationId xmlns:a16="http://schemas.microsoft.com/office/drawing/2014/main" id="{473DEC49-69F6-4A4F-A82F-CBEED1BA49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623EA75-1B93-4CF1-BFF1-8D7752770620}"/>
              </a:ext>
            </a:extLst>
          </p:cNvPr>
          <p:cNvSpPr>
            <a:spLocks noGrp="1"/>
          </p:cNvSpPr>
          <p:nvPr>
            <p:ph type="sldNum" sz="quarter" idx="12"/>
          </p:nvPr>
        </p:nvSpPr>
        <p:spPr>
          <a:xfrm>
            <a:off x="8610600" y="6356350"/>
            <a:ext cx="2743200" cy="365125"/>
          </a:xfrm>
          <a:prstGeom prst="rect">
            <a:avLst/>
          </a:prstGeom>
        </p:spPr>
        <p:txBody>
          <a:bodyPr/>
          <a:lstStyle/>
          <a:p>
            <a:fld id="{6FABC4D1-7F65-4966-97D0-BFC5AE27ED69}" type="slidenum">
              <a:rPr lang="en-US" smtClean="0"/>
              <a:t>‹#›</a:t>
            </a:fld>
            <a:endParaRPr lang="en-US"/>
          </a:p>
        </p:txBody>
      </p:sp>
    </p:spTree>
    <p:extLst>
      <p:ext uri="{BB962C8B-B14F-4D97-AF65-F5344CB8AC3E}">
        <p14:creationId xmlns:p14="http://schemas.microsoft.com/office/powerpoint/2010/main" val="2646556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A2D33-AB48-41A4-8C8E-72E6C7F418F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4A35C4B-6D49-45C6-B957-A495F45BEF6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5886EBF-15AB-4431-A18A-27793EA75B02}"/>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15B7CD-5585-414E-A3EA-7C80124AAEE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C5EC3C8-4604-486C-BA18-DAF090B2F89B}"/>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C86C05-EBFC-4A10-B683-5CF5A4674735}"/>
              </a:ext>
            </a:extLst>
          </p:cNvPr>
          <p:cNvSpPr>
            <a:spLocks noGrp="1"/>
          </p:cNvSpPr>
          <p:nvPr>
            <p:ph type="dt" sz="half" idx="10"/>
          </p:nvPr>
        </p:nvSpPr>
        <p:spPr>
          <a:xfrm>
            <a:off x="838200" y="6356350"/>
            <a:ext cx="2743200" cy="365125"/>
          </a:xfrm>
          <a:prstGeom prst="rect">
            <a:avLst/>
          </a:prstGeom>
        </p:spPr>
        <p:txBody>
          <a:bodyPr/>
          <a:lstStyle/>
          <a:p>
            <a:fld id="{8251695B-CAA3-4F03-8E88-1E395F9A5688}" type="datetimeFigureOut">
              <a:rPr lang="en-US" smtClean="0"/>
              <a:t>6/22/2021</a:t>
            </a:fld>
            <a:endParaRPr lang="en-US"/>
          </a:p>
        </p:txBody>
      </p:sp>
      <p:sp>
        <p:nvSpPr>
          <p:cNvPr id="8" name="Footer Placeholder 7">
            <a:extLst>
              <a:ext uri="{FF2B5EF4-FFF2-40B4-BE49-F238E27FC236}">
                <a16:creationId xmlns:a16="http://schemas.microsoft.com/office/drawing/2014/main" id="{AB3E59F5-B495-434A-8FBD-333AEE8EC2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E55832C-DAC7-4093-AB93-E23C6F6FE422}"/>
              </a:ext>
            </a:extLst>
          </p:cNvPr>
          <p:cNvSpPr>
            <a:spLocks noGrp="1"/>
          </p:cNvSpPr>
          <p:nvPr>
            <p:ph type="sldNum" sz="quarter" idx="12"/>
          </p:nvPr>
        </p:nvSpPr>
        <p:spPr>
          <a:xfrm>
            <a:off x="8610600" y="6356350"/>
            <a:ext cx="2743200" cy="365125"/>
          </a:xfrm>
          <a:prstGeom prst="rect">
            <a:avLst/>
          </a:prstGeom>
        </p:spPr>
        <p:txBody>
          <a:bodyPr/>
          <a:lstStyle/>
          <a:p>
            <a:fld id="{6FABC4D1-7F65-4966-97D0-BFC5AE27ED69}" type="slidenum">
              <a:rPr lang="en-US" smtClean="0"/>
              <a:t>‹#›</a:t>
            </a:fld>
            <a:endParaRPr lang="en-US"/>
          </a:p>
        </p:txBody>
      </p:sp>
    </p:spTree>
    <p:extLst>
      <p:ext uri="{BB962C8B-B14F-4D97-AF65-F5344CB8AC3E}">
        <p14:creationId xmlns:p14="http://schemas.microsoft.com/office/powerpoint/2010/main" val="3657653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38D84-ADF9-4F39-B114-BA7892248DB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6559C14-DF23-4DD8-AB12-18F500CC8EF1}"/>
              </a:ext>
            </a:extLst>
          </p:cNvPr>
          <p:cNvSpPr>
            <a:spLocks noGrp="1"/>
          </p:cNvSpPr>
          <p:nvPr>
            <p:ph type="dt" sz="half" idx="10"/>
          </p:nvPr>
        </p:nvSpPr>
        <p:spPr>
          <a:xfrm>
            <a:off x="838200" y="6356350"/>
            <a:ext cx="2743200" cy="365125"/>
          </a:xfrm>
          <a:prstGeom prst="rect">
            <a:avLst/>
          </a:prstGeom>
        </p:spPr>
        <p:txBody>
          <a:bodyPr/>
          <a:lstStyle/>
          <a:p>
            <a:fld id="{8251695B-CAA3-4F03-8E88-1E395F9A5688}" type="datetimeFigureOut">
              <a:rPr lang="en-US" smtClean="0"/>
              <a:t>6/22/2021</a:t>
            </a:fld>
            <a:endParaRPr lang="en-US"/>
          </a:p>
        </p:txBody>
      </p:sp>
      <p:sp>
        <p:nvSpPr>
          <p:cNvPr id="4" name="Footer Placeholder 3">
            <a:extLst>
              <a:ext uri="{FF2B5EF4-FFF2-40B4-BE49-F238E27FC236}">
                <a16:creationId xmlns:a16="http://schemas.microsoft.com/office/drawing/2014/main" id="{3E55883E-B2A0-4B60-8B4C-3E6AA2CA3F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A6F1352-03F6-442E-BEF4-B477E30969F7}"/>
              </a:ext>
            </a:extLst>
          </p:cNvPr>
          <p:cNvSpPr>
            <a:spLocks noGrp="1"/>
          </p:cNvSpPr>
          <p:nvPr>
            <p:ph type="sldNum" sz="quarter" idx="12"/>
          </p:nvPr>
        </p:nvSpPr>
        <p:spPr>
          <a:xfrm>
            <a:off x="8610600" y="6356350"/>
            <a:ext cx="2743200" cy="365125"/>
          </a:xfrm>
          <a:prstGeom prst="rect">
            <a:avLst/>
          </a:prstGeom>
        </p:spPr>
        <p:txBody>
          <a:bodyPr/>
          <a:lstStyle/>
          <a:p>
            <a:fld id="{6FABC4D1-7F65-4966-97D0-BFC5AE27ED69}" type="slidenum">
              <a:rPr lang="en-US" smtClean="0"/>
              <a:t>‹#›</a:t>
            </a:fld>
            <a:endParaRPr lang="en-US"/>
          </a:p>
        </p:txBody>
      </p:sp>
    </p:spTree>
    <p:extLst>
      <p:ext uri="{BB962C8B-B14F-4D97-AF65-F5344CB8AC3E}">
        <p14:creationId xmlns:p14="http://schemas.microsoft.com/office/powerpoint/2010/main" val="750415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5FD4CA-3316-46B4-B7D8-2172CDA8473F}"/>
              </a:ext>
            </a:extLst>
          </p:cNvPr>
          <p:cNvSpPr>
            <a:spLocks noGrp="1"/>
          </p:cNvSpPr>
          <p:nvPr>
            <p:ph type="dt" sz="half" idx="10"/>
          </p:nvPr>
        </p:nvSpPr>
        <p:spPr>
          <a:xfrm>
            <a:off x="838200" y="6356350"/>
            <a:ext cx="2743200" cy="365125"/>
          </a:xfrm>
          <a:prstGeom prst="rect">
            <a:avLst/>
          </a:prstGeom>
        </p:spPr>
        <p:txBody>
          <a:bodyPr/>
          <a:lstStyle/>
          <a:p>
            <a:fld id="{8251695B-CAA3-4F03-8E88-1E395F9A5688}" type="datetimeFigureOut">
              <a:rPr lang="en-US" smtClean="0"/>
              <a:t>6/22/2021</a:t>
            </a:fld>
            <a:endParaRPr lang="en-US"/>
          </a:p>
        </p:txBody>
      </p:sp>
      <p:sp>
        <p:nvSpPr>
          <p:cNvPr id="3" name="Footer Placeholder 2">
            <a:extLst>
              <a:ext uri="{FF2B5EF4-FFF2-40B4-BE49-F238E27FC236}">
                <a16:creationId xmlns:a16="http://schemas.microsoft.com/office/drawing/2014/main" id="{9604B15C-FD40-4468-9FD0-F894A7850D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9161DDE-6A94-44D9-996E-34A029F29224}"/>
              </a:ext>
            </a:extLst>
          </p:cNvPr>
          <p:cNvSpPr>
            <a:spLocks noGrp="1"/>
          </p:cNvSpPr>
          <p:nvPr>
            <p:ph type="sldNum" sz="quarter" idx="12"/>
          </p:nvPr>
        </p:nvSpPr>
        <p:spPr>
          <a:xfrm>
            <a:off x="8610600" y="6356350"/>
            <a:ext cx="2743200" cy="365125"/>
          </a:xfrm>
          <a:prstGeom prst="rect">
            <a:avLst/>
          </a:prstGeom>
        </p:spPr>
        <p:txBody>
          <a:bodyPr/>
          <a:lstStyle/>
          <a:p>
            <a:fld id="{6FABC4D1-7F65-4966-97D0-BFC5AE27ED69}" type="slidenum">
              <a:rPr lang="en-US" smtClean="0"/>
              <a:t>‹#›</a:t>
            </a:fld>
            <a:endParaRPr lang="en-US"/>
          </a:p>
        </p:txBody>
      </p:sp>
    </p:spTree>
    <p:extLst>
      <p:ext uri="{BB962C8B-B14F-4D97-AF65-F5344CB8AC3E}">
        <p14:creationId xmlns:p14="http://schemas.microsoft.com/office/powerpoint/2010/main" val="4009921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A5462-C8D2-4F6D-858C-FA51EA15F0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5416703-3917-4E27-AB75-3AC4965C087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682152-2099-47F8-B555-DA002FF5ED8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5D0FD1F-17B3-4389-A2F8-8CFE35E97448}"/>
              </a:ext>
            </a:extLst>
          </p:cNvPr>
          <p:cNvSpPr>
            <a:spLocks noGrp="1"/>
          </p:cNvSpPr>
          <p:nvPr>
            <p:ph type="dt" sz="half" idx="10"/>
          </p:nvPr>
        </p:nvSpPr>
        <p:spPr>
          <a:xfrm>
            <a:off x="838200" y="6356350"/>
            <a:ext cx="2743200" cy="365125"/>
          </a:xfrm>
          <a:prstGeom prst="rect">
            <a:avLst/>
          </a:prstGeom>
        </p:spPr>
        <p:txBody>
          <a:bodyPr/>
          <a:lstStyle/>
          <a:p>
            <a:fld id="{8251695B-CAA3-4F03-8E88-1E395F9A5688}" type="datetimeFigureOut">
              <a:rPr lang="en-US" smtClean="0"/>
              <a:t>6/22/2021</a:t>
            </a:fld>
            <a:endParaRPr lang="en-US"/>
          </a:p>
        </p:txBody>
      </p:sp>
      <p:sp>
        <p:nvSpPr>
          <p:cNvPr id="6" name="Footer Placeholder 5">
            <a:extLst>
              <a:ext uri="{FF2B5EF4-FFF2-40B4-BE49-F238E27FC236}">
                <a16:creationId xmlns:a16="http://schemas.microsoft.com/office/drawing/2014/main" id="{34C3B3AA-BE26-467E-8B67-2B6468C939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FC08EA-C754-4148-8818-1573E3EA3054}"/>
              </a:ext>
            </a:extLst>
          </p:cNvPr>
          <p:cNvSpPr>
            <a:spLocks noGrp="1"/>
          </p:cNvSpPr>
          <p:nvPr>
            <p:ph type="sldNum" sz="quarter" idx="12"/>
          </p:nvPr>
        </p:nvSpPr>
        <p:spPr>
          <a:xfrm>
            <a:off x="8610600" y="6356350"/>
            <a:ext cx="2743200" cy="365125"/>
          </a:xfrm>
          <a:prstGeom prst="rect">
            <a:avLst/>
          </a:prstGeom>
        </p:spPr>
        <p:txBody>
          <a:bodyPr/>
          <a:lstStyle/>
          <a:p>
            <a:fld id="{6FABC4D1-7F65-4966-97D0-BFC5AE27ED69}" type="slidenum">
              <a:rPr lang="en-US" smtClean="0"/>
              <a:t>‹#›</a:t>
            </a:fld>
            <a:endParaRPr lang="en-US"/>
          </a:p>
        </p:txBody>
      </p:sp>
    </p:spTree>
    <p:extLst>
      <p:ext uri="{BB962C8B-B14F-4D97-AF65-F5344CB8AC3E}">
        <p14:creationId xmlns:p14="http://schemas.microsoft.com/office/powerpoint/2010/main" val="2605632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0348DA6-E0AE-4641-B903-13FACCA8922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0481670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hyperlink" Target="https://www.investopedia.com/articles/professionaleducation/11/suitability-fiduciary-standards.asp"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hyperlink" Target="https://moneyandmarkets.com/how-does-dollar-cost-averaging-work/" TargetMode="External"/><Relationship Id="rId5" Type="http://schemas.openxmlformats.org/officeDocument/2006/relationships/hyperlink" Target="https://www.forbes.com/sites/davidrae/2020/04/03/coronavirus-stock-market-volatility/#420295747060" TargetMode="External"/><Relationship Id="rId4" Type="http://schemas.openxmlformats.org/officeDocument/2006/relationships/hyperlink" Target="https://www.investingdaily.com/54671/dollar-cost-averaging-the-investors-cure-to-the-coronavirus-outbrea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A857F4B-C4E4-F44C-A324-41DBA3C0A083}"/>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6505515-B963-004B-9EA6-5F1FD17AB725}"/>
              </a:ext>
            </a:extLst>
          </p:cNvPr>
          <p:cNvPicPr>
            <a:picLocks noChangeAspect="1"/>
          </p:cNvPicPr>
          <p:nvPr/>
        </p:nvPicPr>
        <p:blipFill rotWithShape="1">
          <a:blip r:embed="rId3">
            <a:extLst>
              <a:ext uri="{28A0092B-C50C-407E-A947-70E740481C1C}">
                <a14:useLocalDpi xmlns:a14="http://schemas.microsoft.com/office/drawing/2010/main" val="0"/>
              </a:ext>
            </a:extLst>
          </a:blip>
          <a:srcRect r="6474"/>
          <a:stretch/>
        </p:blipFill>
        <p:spPr>
          <a:xfrm>
            <a:off x="789271" y="0"/>
            <a:ext cx="11402729" cy="6858000"/>
          </a:xfrm>
          <a:prstGeom prst="rect">
            <a:avLst/>
          </a:prstGeom>
        </p:spPr>
      </p:pic>
      <p:pic>
        <p:nvPicPr>
          <p:cNvPr id="9" name="Picture 8">
            <a:extLst>
              <a:ext uri="{FF2B5EF4-FFF2-40B4-BE49-F238E27FC236}">
                <a16:creationId xmlns:a16="http://schemas.microsoft.com/office/drawing/2014/main" id="{E92EBFB8-E5FE-B048-A406-89A3F5C3A2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803A0851-5C5D-D542-86AA-629D6750CF3E}"/>
              </a:ext>
            </a:extLst>
          </p:cNvPr>
          <p:cNvSpPr txBox="1">
            <a:spLocks/>
          </p:cNvSpPr>
          <p:nvPr/>
        </p:nvSpPr>
        <p:spPr>
          <a:xfrm>
            <a:off x="789271" y="1080434"/>
            <a:ext cx="6788797" cy="2348566"/>
          </a:xfrm>
          <a:prstGeom prst="rect">
            <a:avLst/>
          </a:prstGeom>
          <a:effectLst>
            <a:outerShdw blurRad="190500" dir="2700000" algn="tl" rotWithShape="0">
              <a:prstClr val="black">
                <a:alpha val="50000"/>
              </a:prstClr>
            </a:outerShdw>
          </a:effectLst>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80000"/>
              </a:lnSpc>
              <a:spcBef>
                <a:spcPts val="400"/>
              </a:spcBef>
            </a:pPr>
            <a:r>
              <a:rPr lang="en-US" sz="9300" b="1" cap="all" spc="300" dirty="0">
                <a:solidFill>
                  <a:schemeClr val="bg1"/>
                </a:solidFill>
                <a:latin typeface="Impact" panose="020B0806030902050204" pitchFamily="34" charset="0"/>
                <a:ea typeface="Verdana" panose="020B0604030504040204" pitchFamily="34" charset="0"/>
                <a:cs typeface="Verdana" panose="020B0604030504040204" pitchFamily="34" charset="0"/>
              </a:rPr>
              <a:t>RIDING OUT </a:t>
            </a:r>
            <a:r>
              <a:rPr lang="en-US" sz="9300" b="1" cap="all" spc="300" dirty="0">
                <a:solidFill>
                  <a:srgbClr val="C00000"/>
                </a:solidFill>
                <a:latin typeface="Impact" panose="020B0806030902050204" pitchFamily="34" charset="0"/>
                <a:ea typeface="Verdana" panose="020B0604030504040204" pitchFamily="34" charset="0"/>
                <a:cs typeface="Verdana" panose="020B0604030504040204" pitchFamily="34" charset="0"/>
              </a:rPr>
              <a:t>pandemic</a:t>
            </a:r>
            <a:r>
              <a:rPr lang="en-US" sz="9300" b="1" cap="all" spc="300" dirty="0">
                <a:solidFill>
                  <a:schemeClr val="bg1"/>
                </a:solidFill>
                <a:latin typeface="Impact" panose="020B0806030902050204" pitchFamily="34" charset="0"/>
                <a:ea typeface="Verdana" panose="020B0604030504040204" pitchFamily="34" charset="0"/>
                <a:cs typeface="Verdana" panose="020B0604030504040204" pitchFamily="34" charset="0"/>
              </a:rPr>
              <a:t> market volatility</a:t>
            </a:r>
          </a:p>
        </p:txBody>
      </p:sp>
      <p:sp>
        <p:nvSpPr>
          <p:cNvPr id="3" name="Subtitle 2">
            <a:extLst>
              <a:ext uri="{FF2B5EF4-FFF2-40B4-BE49-F238E27FC236}">
                <a16:creationId xmlns:a16="http://schemas.microsoft.com/office/drawing/2014/main" id="{D5FEDFC8-BCAA-49C3-827E-646874F4FD0B}"/>
              </a:ext>
            </a:extLst>
          </p:cNvPr>
          <p:cNvSpPr>
            <a:spLocks noGrp="1"/>
          </p:cNvSpPr>
          <p:nvPr>
            <p:ph type="subTitle" idx="4294967295"/>
          </p:nvPr>
        </p:nvSpPr>
        <p:spPr>
          <a:xfrm>
            <a:off x="1309035" y="5322768"/>
            <a:ext cx="5986913" cy="1289786"/>
          </a:xfrm>
          <a:prstGeom prst="rect">
            <a:avLst/>
          </a:prstGeom>
        </p:spPr>
        <p:txBody>
          <a:bodyPr>
            <a:normAutofit/>
          </a:bodyPr>
          <a:lstStyle/>
          <a:p>
            <a:pPr marL="0" indent="0" algn="l">
              <a:buNone/>
            </a:pP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Protecting Your Assets While Positioning Them For Growth</a:t>
            </a:r>
          </a:p>
        </p:txBody>
      </p:sp>
    </p:spTree>
    <p:extLst>
      <p:ext uri="{BB962C8B-B14F-4D97-AF65-F5344CB8AC3E}">
        <p14:creationId xmlns:p14="http://schemas.microsoft.com/office/powerpoint/2010/main" val="2688470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6" presetClass="emph" presetSubtype="0" fill="hold" grpId="0" nodeType="withEffect">
                                  <p:stCondLst>
                                    <p:cond delay="0"/>
                                  </p:stCondLst>
                                  <p:childTnLst>
                                    <p:animScale>
                                      <p:cBhvr>
                                        <p:cTn id="9" dur="1000" fill="hold"/>
                                        <p:tgtEl>
                                          <p:spTgt spid="10"/>
                                        </p:tgtEl>
                                      </p:cBhvr>
                                      <p:by x="85000" y="85000"/>
                                    </p:animScale>
                                  </p:childTnLst>
                                </p:cTn>
                              </p:par>
                              <p:par>
                                <p:cTn id="10" presetID="10" presetClass="entr" presetSubtype="0" fill="hold" grpId="0" nodeType="withEffect">
                                  <p:stCondLst>
                                    <p:cond delay="10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64CDC6-9169-7E42-930E-9CB3C89B14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2E9361C-0229-0245-8AB2-196699EAF91B}"/>
              </a:ext>
            </a:extLst>
          </p:cNvPr>
          <p:cNvSpPr/>
          <p:nvPr/>
        </p:nvSpPr>
        <p:spPr>
          <a:xfrm>
            <a:off x="1424539" y="1039386"/>
            <a:ext cx="9480884" cy="1297278"/>
          </a:xfrm>
          <a:prstGeom prst="rect">
            <a:avLst/>
          </a:prstGeom>
          <a:effectLst>
            <a:outerShdw blurRad="152400" algn="tl" rotWithShape="0">
              <a:prstClr val="black">
                <a:alpha val="50000"/>
              </a:prstClr>
            </a:outerShdw>
          </a:effectLst>
        </p:spPr>
        <p:txBody>
          <a:bodyPr wrap="square">
            <a:spAutoFit/>
          </a:bodyPr>
          <a:lstStyle/>
          <a:p>
            <a:pPr>
              <a:lnSpc>
                <a:spcPts val="11200"/>
              </a:lnSpc>
            </a:pPr>
            <a:r>
              <a:rPr lang="en-US" sz="4800" b="1" i="0" dirty="0">
                <a:solidFill>
                  <a:schemeClr val="bg1"/>
                </a:solidFill>
                <a:effectLst/>
                <a:latin typeface="Impact" panose="020B0806030902050204" pitchFamily="34" charset="0"/>
              </a:rPr>
              <a:t>ARE YOU WORKING WITH A FIDUCIARY?</a:t>
            </a:r>
          </a:p>
        </p:txBody>
      </p:sp>
    </p:spTree>
    <p:extLst>
      <p:ext uri="{BB962C8B-B14F-4D97-AF65-F5344CB8AC3E}">
        <p14:creationId xmlns:p14="http://schemas.microsoft.com/office/powerpoint/2010/main" val="2228205796"/>
      </p:ext>
    </p:extLst>
  </p:cSld>
  <p:clrMapOvr>
    <a:masterClrMapping/>
  </p:clrMapOvr>
  <p:transition spd="slow">
    <p:push dir="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CC1E2E-5A47-411C-BB32-6298D2BF3D09}"/>
              </a:ext>
            </a:extLst>
          </p:cNvPr>
          <p:cNvSpPr txBox="1"/>
          <p:nvPr/>
        </p:nvSpPr>
        <p:spPr>
          <a:xfrm>
            <a:off x="1308660" y="3104493"/>
            <a:ext cx="1301959" cy="461665"/>
          </a:xfrm>
          <a:prstGeom prst="rect">
            <a:avLst/>
          </a:prstGeom>
          <a:noFill/>
        </p:spPr>
        <p:txBody>
          <a:bodyPr wrap="none" rtlCol="0">
            <a:spAutoFit/>
          </a:bodyPr>
          <a:lstStyle/>
          <a:p>
            <a:r>
              <a:rPr lang="en-US" sz="2400" dirty="0">
                <a:solidFill>
                  <a:schemeClr val="bg1"/>
                </a:solidFill>
                <a:latin typeface="Impact" panose="020B0806030902050204" pitchFamily="34" charset="0"/>
              </a:rPr>
              <a:t>SOURCES</a:t>
            </a:r>
          </a:p>
        </p:txBody>
      </p:sp>
      <p:sp>
        <p:nvSpPr>
          <p:cNvPr id="3" name="TextBox 2">
            <a:extLst>
              <a:ext uri="{FF2B5EF4-FFF2-40B4-BE49-F238E27FC236}">
                <a16:creationId xmlns:a16="http://schemas.microsoft.com/office/drawing/2014/main" id="{D976C26D-DB62-464E-BBE0-54F650E5A121}"/>
              </a:ext>
            </a:extLst>
          </p:cNvPr>
          <p:cNvSpPr txBox="1"/>
          <p:nvPr/>
        </p:nvSpPr>
        <p:spPr>
          <a:xfrm>
            <a:off x="1308660" y="3847884"/>
            <a:ext cx="10489640" cy="1815882"/>
          </a:xfrm>
          <a:prstGeom prst="rect">
            <a:avLst/>
          </a:prstGeom>
          <a:noFill/>
        </p:spPr>
        <p:txBody>
          <a:bodyPr wrap="square" rtlCol="0">
            <a:spAutoFit/>
          </a:bodyPr>
          <a:lstStyle/>
          <a:p>
            <a:r>
              <a:rPr lang="en-US" sz="1600" dirty="0">
                <a:solidFill>
                  <a:schemeClr val="bg1"/>
                </a:solidFill>
                <a:hlinkClick r:id="rId3">
                  <a:extLst>
                    <a:ext uri="{A12FA001-AC4F-418D-AE19-62706E023703}">
                      <ahyp:hlinkClr xmlns:ahyp="http://schemas.microsoft.com/office/drawing/2018/hyperlinkcolor" val="tx"/>
                    </a:ext>
                  </a:extLst>
                </a:hlinkClick>
              </a:rPr>
              <a:t>https://www.investopedia.com/articles/professionaleducation/11/suitability-fiduciary-standards.asp</a:t>
            </a:r>
            <a:endParaRPr lang="en-US" sz="1600" dirty="0">
              <a:solidFill>
                <a:schemeClr val="bg1"/>
              </a:solidFill>
            </a:endParaRPr>
          </a:p>
          <a:p>
            <a:endParaRPr lang="en-US" sz="1600" dirty="0">
              <a:solidFill>
                <a:schemeClr val="bg1"/>
              </a:solidFill>
            </a:endParaRPr>
          </a:p>
          <a:p>
            <a:r>
              <a:rPr lang="en-US" sz="1600" dirty="0">
                <a:solidFill>
                  <a:schemeClr val="bg1"/>
                </a:solidFill>
                <a:hlinkClick r:id="rId4">
                  <a:extLst>
                    <a:ext uri="{A12FA001-AC4F-418D-AE19-62706E023703}">
                      <ahyp:hlinkClr xmlns:ahyp="http://schemas.microsoft.com/office/drawing/2018/hyperlinkcolor" val="tx"/>
                    </a:ext>
                  </a:extLst>
                </a:hlinkClick>
              </a:rPr>
              <a:t>https://www.investingdaily.com/54671/dollar-cost-averaging-the-investors-cure-to-the-coronavirus-outbreak/</a:t>
            </a:r>
            <a:endParaRPr lang="en-US" sz="1600" dirty="0">
              <a:solidFill>
                <a:schemeClr val="bg1"/>
              </a:solidFill>
            </a:endParaRPr>
          </a:p>
          <a:p>
            <a:endParaRPr lang="en-US" sz="1600" dirty="0">
              <a:solidFill>
                <a:schemeClr val="bg1"/>
              </a:solidFill>
            </a:endParaRPr>
          </a:p>
          <a:p>
            <a:r>
              <a:rPr lang="en-US" sz="1600" dirty="0">
                <a:solidFill>
                  <a:schemeClr val="bg1"/>
                </a:solidFill>
                <a:hlinkClick r:id="rId5">
                  <a:extLst>
                    <a:ext uri="{A12FA001-AC4F-418D-AE19-62706E023703}">
                      <ahyp:hlinkClr xmlns:ahyp="http://schemas.microsoft.com/office/drawing/2018/hyperlinkcolor" val="tx"/>
                    </a:ext>
                  </a:extLst>
                </a:hlinkClick>
              </a:rPr>
              <a:t>https://www.forbes.com/sites/davidrae/2020/04/03/coronavirus-stock-market-volatility/#420295747060</a:t>
            </a:r>
            <a:endParaRPr lang="en-US" sz="1600" dirty="0">
              <a:solidFill>
                <a:schemeClr val="bg1"/>
              </a:solidFill>
            </a:endParaRPr>
          </a:p>
          <a:p>
            <a:endParaRPr lang="en-US" sz="1600" dirty="0">
              <a:solidFill>
                <a:schemeClr val="bg1"/>
              </a:solidFill>
            </a:endParaRPr>
          </a:p>
          <a:p>
            <a:r>
              <a:rPr lang="en-US" sz="1600" dirty="0">
                <a:solidFill>
                  <a:schemeClr val="bg1"/>
                </a:solidFill>
                <a:hlinkClick r:id="rId6">
                  <a:extLst>
                    <a:ext uri="{A12FA001-AC4F-418D-AE19-62706E023703}">
                      <ahyp:hlinkClr xmlns:ahyp="http://schemas.microsoft.com/office/drawing/2018/hyperlinkcolor" val="tx"/>
                    </a:ext>
                  </a:extLst>
                </a:hlinkClick>
              </a:rPr>
              <a:t>https://moneyandmarkets.com/how-does-dollar-cost-averaging-work/</a:t>
            </a:r>
            <a:endParaRPr lang="en-US" sz="1600" dirty="0">
              <a:solidFill>
                <a:schemeClr val="bg1"/>
              </a:solidFill>
            </a:endParaRPr>
          </a:p>
        </p:txBody>
      </p:sp>
    </p:spTree>
    <p:extLst>
      <p:ext uri="{BB962C8B-B14F-4D97-AF65-F5344CB8AC3E}">
        <p14:creationId xmlns:p14="http://schemas.microsoft.com/office/powerpoint/2010/main" val="179017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5564AB-298E-EC4A-856F-6BC623696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3AAEEB2-ACE7-4A57-A3B2-C393B063C148}"/>
              </a:ext>
            </a:extLst>
          </p:cNvPr>
          <p:cNvSpPr/>
          <p:nvPr/>
        </p:nvSpPr>
        <p:spPr>
          <a:xfrm>
            <a:off x="1453414" y="1536174"/>
            <a:ext cx="6930190" cy="3785652"/>
          </a:xfrm>
          <a:prstGeom prst="rect">
            <a:avLst/>
          </a:prstGeom>
          <a:effectLst>
            <a:outerShdw blurRad="152400" algn="tl" rotWithShape="0">
              <a:prstClr val="black">
                <a:alpha val="50000"/>
              </a:prstClr>
            </a:outerShdw>
          </a:effectLst>
        </p:spPr>
        <p:txBody>
          <a:bodyPr wrap="square">
            <a:spAutoFit/>
          </a:bodyPr>
          <a:lstStyle/>
          <a:p>
            <a:r>
              <a:rPr lang="en-US" sz="8000" b="1" i="0" dirty="0">
                <a:solidFill>
                  <a:schemeClr val="bg1"/>
                </a:solidFill>
                <a:effectLst/>
                <a:latin typeface="Impact" panose="020B0806030902050204" pitchFamily="34" charset="0"/>
              </a:rPr>
              <a:t>WATCHING FROM THE SIDELINES </a:t>
            </a:r>
            <a:r>
              <a:rPr lang="en-US" sz="8000" b="1" i="0" dirty="0">
                <a:solidFill>
                  <a:srgbClr val="C00000"/>
                </a:solidFill>
                <a:effectLst/>
                <a:latin typeface="Impact" panose="020B0806030902050204" pitchFamily="34" charset="0"/>
              </a:rPr>
              <a:t>MAY COST YOU </a:t>
            </a:r>
          </a:p>
        </p:txBody>
      </p:sp>
    </p:spTree>
    <p:extLst>
      <p:ext uri="{BB962C8B-B14F-4D97-AF65-F5344CB8AC3E}">
        <p14:creationId xmlns:p14="http://schemas.microsoft.com/office/powerpoint/2010/main" val="24110138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5564AB-298E-EC4A-856F-6BC623696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387" y="0"/>
            <a:ext cx="12192000" cy="6858000"/>
          </a:xfrm>
          <a:prstGeom prst="rect">
            <a:avLst/>
          </a:prstGeom>
        </p:spPr>
      </p:pic>
      <p:grpSp>
        <p:nvGrpSpPr>
          <p:cNvPr id="11" name="Group 10">
            <a:extLst>
              <a:ext uri="{FF2B5EF4-FFF2-40B4-BE49-F238E27FC236}">
                <a16:creationId xmlns:a16="http://schemas.microsoft.com/office/drawing/2014/main" id="{A332A228-21E6-B24E-8B5F-18652A5073DF}"/>
              </a:ext>
            </a:extLst>
          </p:cNvPr>
          <p:cNvGrpSpPr/>
          <p:nvPr/>
        </p:nvGrpSpPr>
        <p:grpSpPr>
          <a:xfrm>
            <a:off x="1195767" y="1001020"/>
            <a:ext cx="5708431" cy="5765533"/>
            <a:chOff x="1143030" y="1479846"/>
            <a:chExt cx="7697554" cy="4980006"/>
          </a:xfrm>
        </p:grpSpPr>
        <p:sp>
          <p:nvSpPr>
            <p:cNvPr id="10" name="Rectangle 9">
              <a:extLst>
                <a:ext uri="{FF2B5EF4-FFF2-40B4-BE49-F238E27FC236}">
                  <a16:creationId xmlns:a16="http://schemas.microsoft.com/office/drawing/2014/main" id="{E798AC30-5063-3A4A-802C-7D05731CCEFF}"/>
                </a:ext>
              </a:extLst>
            </p:cNvPr>
            <p:cNvSpPr/>
            <p:nvPr/>
          </p:nvSpPr>
          <p:spPr>
            <a:xfrm>
              <a:off x="1271311" y="5302627"/>
              <a:ext cx="2685190" cy="394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ubtitle 2">
              <a:extLst>
                <a:ext uri="{FF2B5EF4-FFF2-40B4-BE49-F238E27FC236}">
                  <a16:creationId xmlns:a16="http://schemas.microsoft.com/office/drawing/2014/main" id="{FCB2C68B-F01D-814E-B237-F2FE1A45EC2B}"/>
                </a:ext>
              </a:extLst>
            </p:cNvPr>
            <p:cNvSpPr txBox="1">
              <a:spLocks/>
            </p:cNvSpPr>
            <p:nvPr/>
          </p:nvSpPr>
          <p:spPr>
            <a:xfrm>
              <a:off x="1143030" y="1479846"/>
              <a:ext cx="7697554" cy="4980006"/>
            </a:xfrm>
            <a:prstGeom prst="rect">
              <a:avLst/>
            </a:prstGeom>
            <a:effectLst>
              <a:outerShdw blurRad="101600" dir="2700000" algn="tl" rotWithShape="0">
                <a:prstClr val="black">
                  <a:alpha val="50000"/>
                </a:prstClr>
              </a:outerShdw>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000" dirty="0">
                  <a:solidFill>
                    <a:schemeClr val="bg1"/>
                  </a:solidFill>
                  <a:latin typeface="Impact" panose="020B0806030902050204" pitchFamily="34" charset="0"/>
                  <a:ea typeface="Verdana" panose="020B0604030504040204" pitchFamily="34" charset="0"/>
                  <a:cs typeface="Verdana" panose="020B0604030504040204" pitchFamily="34" charset="0"/>
                </a:rPr>
                <a:t>Bear markets make people a lot of money, they </a:t>
              </a:r>
              <a:r>
                <a:rPr lang="en-US" sz="6000" dirty="0">
                  <a:solidFill>
                    <a:srgbClr val="C00000"/>
                  </a:solidFill>
                  <a:latin typeface="Impact" panose="020B0806030902050204" pitchFamily="34" charset="0"/>
                  <a:ea typeface="Verdana" panose="020B0604030504040204" pitchFamily="34" charset="0"/>
                  <a:cs typeface="Verdana" panose="020B0604030504040204" pitchFamily="34" charset="0"/>
                </a:rPr>
                <a:t>just don’t know it at the time.</a:t>
              </a:r>
            </a:p>
            <a:p>
              <a:pPr marL="0" indent="0">
                <a:buNone/>
              </a:pPr>
              <a:endParaRPr lang="en-US" sz="20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2000" i="1" dirty="0">
                  <a:solidFill>
                    <a:schemeClr val="bg1"/>
                  </a:solidFill>
                  <a:latin typeface="Verdana" panose="020B0604030504040204" pitchFamily="34" charset="0"/>
                  <a:ea typeface="Verdana" panose="020B0604030504040204" pitchFamily="34" charset="0"/>
                  <a:cs typeface="Verdana" panose="020B0604030504040204" pitchFamily="34" charset="0"/>
                </a:rPr>
                <a:t>– Shelby Davis</a:t>
              </a:r>
            </a:p>
          </p:txBody>
        </p:sp>
      </p:grpSp>
      <p:sp>
        <p:nvSpPr>
          <p:cNvPr id="2" name="Rectangle 1">
            <a:extLst>
              <a:ext uri="{FF2B5EF4-FFF2-40B4-BE49-F238E27FC236}">
                <a16:creationId xmlns:a16="http://schemas.microsoft.com/office/drawing/2014/main" id="{D3AAEEB2-ACE7-4A57-A3B2-C393B063C148}"/>
              </a:ext>
            </a:extLst>
          </p:cNvPr>
          <p:cNvSpPr/>
          <p:nvPr/>
        </p:nvSpPr>
        <p:spPr>
          <a:xfrm>
            <a:off x="1780673" y="1825048"/>
            <a:ext cx="8758990" cy="2964914"/>
          </a:xfrm>
          <a:prstGeom prst="rect">
            <a:avLst/>
          </a:prstGeom>
          <a:effectLst>
            <a:outerShdw blurRad="152400" algn="tl" rotWithShape="0">
              <a:prstClr val="black">
                <a:alpha val="50000"/>
              </a:prstClr>
            </a:outerShdw>
          </a:effectLst>
        </p:spPr>
        <p:txBody>
          <a:bodyPr wrap="square">
            <a:spAutoFit/>
          </a:bodyPr>
          <a:lstStyle/>
          <a:p>
            <a:pPr>
              <a:lnSpc>
                <a:spcPts val="11200"/>
              </a:lnSpc>
            </a:pPr>
            <a:r>
              <a:rPr lang="en-US" sz="10000" b="1" i="0" dirty="0">
                <a:solidFill>
                  <a:schemeClr val="bg1"/>
                </a:solidFill>
                <a:effectLst/>
                <a:latin typeface="Impact" panose="020B0806030902050204" pitchFamily="34" charset="0"/>
              </a:rPr>
              <a:t>DOLLAR COST AVERAGING</a:t>
            </a:r>
          </a:p>
        </p:txBody>
      </p:sp>
    </p:spTree>
    <p:extLst>
      <p:ext uri="{BB962C8B-B14F-4D97-AF65-F5344CB8AC3E}">
        <p14:creationId xmlns:p14="http://schemas.microsoft.com/office/powerpoint/2010/main" val="383728441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3BB239-06CB-394E-A3A9-9653EEBA03DE}"/>
              </a:ext>
            </a:extLst>
          </p:cNvPr>
          <p:cNvSpPr/>
          <p:nvPr/>
        </p:nvSpPr>
        <p:spPr>
          <a:xfrm>
            <a:off x="1424539" y="467886"/>
            <a:ext cx="9480884" cy="1297278"/>
          </a:xfrm>
          <a:prstGeom prst="rect">
            <a:avLst/>
          </a:prstGeom>
          <a:effectLst>
            <a:outerShdw blurRad="152400" algn="tl" rotWithShape="0">
              <a:prstClr val="black">
                <a:alpha val="50000"/>
              </a:prstClr>
            </a:outerShdw>
          </a:effectLst>
        </p:spPr>
        <p:txBody>
          <a:bodyPr wrap="square">
            <a:spAutoFit/>
          </a:bodyPr>
          <a:lstStyle/>
          <a:p>
            <a:pPr>
              <a:lnSpc>
                <a:spcPts val="11200"/>
              </a:lnSpc>
            </a:pPr>
            <a:r>
              <a:rPr lang="en-US" sz="4800" b="1" i="0" dirty="0">
                <a:solidFill>
                  <a:schemeClr val="bg1"/>
                </a:solidFill>
                <a:effectLst/>
                <a:latin typeface="Impact" panose="020B0806030902050204" pitchFamily="34" charset="0"/>
              </a:rPr>
              <a:t>HOW DOLLAR-COST AVERAGING WORKS</a:t>
            </a:r>
          </a:p>
        </p:txBody>
      </p:sp>
      <p:pic>
        <p:nvPicPr>
          <p:cNvPr id="4" name="Picture 3">
            <a:extLst>
              <a:ext uri="{FF2B5EF4-FFF2-40B4-BE49-F238E27FC236}">
                <a16:creationId xmlns:a16="http://schemas.microsoft.com/office/drawing/2014/main" id="{B3C7C0BD-D60B-CA41-B6CA-DCE56E1D41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
            <a:ext cx="12192000" cy="6858000"/>
          </a:xfrm>
          <a:prstGeom prst="rect">
            <a:avLst/>
          </a:prstGeom>
        </p:spPr>
      </p:pic>
    </p:spTree>
    <p:extLst>
      <p:ext uri="{BB962C8B-B14F-4D97-AF65-F5344CB8AC3E}">
        <p14:creationId xmlns:p14="http://schemas.microsoft.com/office/powerpoint/2010/main" val="1207122413"/>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8C2660-1851-C74D-AE0D-6FF69F52D9C9}"/>
              </a:ext>
            </a:extLst>
          </p:cNvPr>
          <p:cNvSpPr/>
          <p:nvPr/>
        </p:nvSpPr>
        <p:spPr>
          <a:xfrm>
            <a:off x="1453414" y="1247416"/>
            <a:ext cx="9702266" cy="4278094"/>
          </a:xfrm>
          <a:prstGeom prst="rect">
            <a:avLst/>
          </a:prstGeom>
          <a:effectLst>
            <a:outerShdw blurRad="152400" algn="tl" rotWithShape="0">
              <a:prstClr val="black">
                <a:alpha val="50000"/>
              </a:prstClr>
            </a:outerShdw>
          </a:effectLst>
        </p:spPr>
        <p:txBody>
          <a:bodyPr wrap="square">
            <a:spAutoFit/>
          </a:bodyPr>
          <a:lstStyle/>
          <a:p>
            <a:r>
              <a:rPr lang="en-US" sz="9600" b="1" i="0" dirty="0">
                <a:solidFill>
                  <a:schemeClr val="bg1"/>
                </a:solidFill>
                <a:effectLst/>
                <a:latin typeface="Impact" panose="020B0806030902050204" pitchFamily="34" charset="0"/>
              </a:rPr>
              <a:t>MAXIMIZING</a:t>
            </a:r>
            <a:br>
              <a:rPr lang="en-US" sz="9600" b="1" i="0" dirty="0">
                <a:solidFill>
                  <a:schemeClr val="bg1"/>
                </a:solidFill>
                <a:effectLst/>
                <a:latin typeface="Impact" panose="020B0806030902050204" pitchFamily="34" charset="0"/>
              </a:rPr>
            </a:br>
            <a:r>
              <a:rPr lang="en-US" sz="9600" b="1" i="0" dirty="0">
                <a:solidFill>
                  <a:schemeClr val="bg1"/>
                </a:solidFill>
                <a:effectLst/>
                <a:latin typeface="Impact" panose="020B0806030902050204" pitchFamily="34" charset="0"/>
              </a:rPr>
              <a:t>GROWTH WHILE </a:t>
            </a:r>
            <a:r>
              <a:rPr lang="en-US" sz="8000" b="1" i="0" dirty="0">
                <a:solidFill>
                  <a:srgbClr val="C00000"/>
                </a:solidFill>
                <a:effectLst/>
                <a:latin typeface="Impact" panose="020B0806030902050204" pitchFamily="34" charset="0"/>
              </a:rPr>
              <a:t>TRANSFERRING RISK</a:t>
            </a:r>
          </a:p>
        </p:txBody>
      </p:sp>
      <p:pic>
        <p:nvPicPr>
          <p:cNvPr id="3" name="Picture 2">
            <a:extLst>
              <a:ext uri="{FF2B5EF4-FFF2-40B4-BE49-F238E27FC236}">
                <a16:creationId xmlns:a16="http://schemas.microsoft.com/office/drawing/2014/main" id="{E1531BE5-0F91-6447-8CA6-1157149C5D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8C172D57-570A-D84B-820B-8E3BE5DCFC43}"/>
              </a:ext>
            </a:extLst>
          </p:cNvPr>
          <p:cNvSpPr txBox="1"/>
          <p:nvPr/>
        </p:nvSpPr>
        <p:spPr>
          <a:xfrm>
            <a:off x="4695524" y="2921168"/>
            <a:ext cx="2800952" cy="1015663"/>
          </a:xfrm>
          <a:prstGeom prst="rect">
            <a:avLst/>
          </a:prstGeom>
          <a:noFill/>
        </p:spPr>
        <p:txBody>
          <a:bodyPr wrap="square" rtlCol="0">
            <a:spAutoFit/>
          </a:bodyPr>
          <a:lstStyle/>
          <a:p>
            <a:pPr algn="ctr"/>
            <a:r>
              <a:rPr lang="en-US" sz="6000" dirty="0">
                <a:solidFill>
                  <a:schemeClr val="bg1"/>
                </a:solidFill>
                <a:latin typeface="Impact" panose="020B0806030902050204" pitchFamily="34" charset="0"/>
              </a:rPr>
              <a:t>RISK</a:t>
            </a:r>
          </a:p>
        </p:txBody>
      </p:sp>
      <p:sp>
        <p:nvSpPr>
          <p:cNvPr id="10" name="TextBox 9">
            <a:extLst>
              <a:ext uri="{FF2B5EF4-FFF2-40B4-BE49-F238E27FC236}">
                <a16:creationId xmlns:a16="http://schemas.microsoft.com/office/drawing/2014/main" id="{498A9357-6352-B745-851B-275D6A707E22}"/>
              </a:ext>
            </a:extLst>
          </p:cNvPr>
          <p:cNvSpPr txBox="1"/>
          <p:nvPr/>
        </p:nvSpPr>
        <p:spPr>
          <a:xfrm>
            <a:off x="1867301" y="1092368"/>
            <a:ext cx="2358190" cy="646331"/>
          </a:xfrm>
          <a:prstGeom prst="rect">
            <a:avLst/>
          </a:prstGeom>
          <a:noFill/>
        </p:spPr>
        <p:txBody>
          <a:bodyPr wrap="square" rtlCol="0">
            <a:spAutoFit/>
          </a:bodyPr>
          <a:lstStyle/>
          <a:p>
            <a:pPr algn="ctr"/>
            <a:r>
              <a:rPr lang="en-US" sz="3600" dirty="0">
                <a:solidFill>
                  <a:schemeClr val="bg1"/>
                </a:solidFill>
                <a:latin typeface="Impact" panose="020B0806030902050204" pitchFamily="34" charset="0"/>
              </a:rPr>
              <a:t>AVOID</a:t>
            </a:r>
          </a:p>
        </p:txBody>
      </p:sp>
      <p:sp>
        <p:nvSpPr>
          <p:cNvPr id="11" name="TextBox 10">
            <a:extLst>
              <a:ext uri="{FF2B5EF4-FFF2-40B4-BE49-F238E27FC236}">
                <a16:creationId xmlns:a16="http://schemas.microsoft.com/office/drawing/2014/main" id="{10DCE0BE-B429-E446-916E-0151A28E25BE}"/>
              </a:ext>
            </a:extLst>
          </p:cNvPr>
          <p:cNvSpPr txBox="1"/>
          <p:nvPr/>
        </p:nvSpPr>
        <p:spPr>
          <a:xfrm>
            <a:off x="7825339" y="1063493"/>
            <a:ext cx="2358190" cy="646331"/>
          </a:xfrm>
          <a:prstGeom prst="rect">
            <a:avLst/>
          </a:prstGeom>
          <a:noFill/>
        </p:spPr>
        <p:txBody>
          <a:bodyPr wrap="square" rtlCol="0">
            <a:spAutoFit/>
          </a:bodyPr>
          <a:lstStyle/>
          <a:p>
            <a:pPr algn="ctr"/>
            <a:r>
              <a:rPr lang="en-US" sz="3600" dirty="0">
                <a:solidFill>
                  <a:schemeClr val="bg1"/>
                </a:solidFill>
                <a:latin typeface="Impact" panose="020B0806030902050204" pitchFamily="34" charset="0"/>
              </a:rPr>
              <a:t>ACCEPT</a:t>
            </a:r>
          </a:p>
        </p:txBody>
      </p:sp>
      <p:sp>
        <p:nvSpPr>
          <p:cNvPr id="12" name="TextBox 11">
            <a:extLst>
              <a:ext uri="{FF2B5EF4-FFF2-40B4-BE49-F238E27FC236}">
                <a16:creationId xmlns:a16="http://schemas.microsoft.com/office/drawing/2014/main" id="{267772F5-4056-5741-9E36-FB7DCEA77478}"/>
              </a:ext>
            </a:extLst>
          </p:cNvPr>
          <p:cNvSpPr txBox="1"/>
          <p:nvPr/>
        </p:nvSpPr>
        <p:spPr>
          <a:xfrm>
            <a:off x="7834962" y="5279357"/>
            <a:ext cx="2358190" cy="646331"/>
          </a:xfrm>
          <a:prstGeom prst="rect">
            <a:avLst/>
          </a:prstGeom>
          <a:noFill/>
        </p:spPr>
        <p:txBody>
          <a:bodyPr wrap="square" rtlCol="0">
            <a:spAutoFit/>
          </a:bodyPr>
          <a:lstStyle/>
          <a:p>
            <a:pPr algn="ctr"/>
            <a:r>
              <a:rPr lang="en-US" sz="3600" dirty="0">
                <a:solidFill>
                  <a:schemeClr val="bg1"/>
                </a:solidFill>
                <a:latin typeface="Impact" panose="020B0806030902050204" pitchFamily="34" charset="0"/>
              </a:rPr>
              <a:t>TRANSFER</a:t>
            </a:r>
          </a:p>
        </p:txBody>
      </p:sp>
      <p:sp>
        <p:nvSpPr>
          <p:cNvPr id="13" name="TextBox 12">
            <a:extLst>
              <a:ext uri="{FF2B5EF4-FFF2-40B4-BE49-F238E27FC236}">
                <a16:creationId xmlns:a16="http://schemas.microsoft.com/office/drawing/2014/main" id="{FD14D989-783B-794E-8A42-E4BCA52FE327}"/>
              </a:ext>
            </a:extLst>
          </p:cNvPr>
          <p:cNvSpPr txBox="1"/>
          <p:nvPr/>
        </p:nvSpPr>
        <p:spPr>
          <a:xfrm>
            <a:off x="1876925" y="5077232"/>
            <a:ext cx="2348566" cy="646331"/>
          </a:xfrm>
          <a:prstGeom prst="rect">
            <a:avLst/>
          </a:prstGeom>
          <a:noFill/>
        </p:spPr>
        <p:txBody>
          <a:bodyPr wrap="square" rtlCol="0">
            <a:spAutoFit/>
          </a:bodyPr>
          <a:lstStyle/>
          <a:p>
            <a:pPr algn="ctr"/>
            <a:r>
              <a:rPr lang="en-US" sz="3600" dirty="0">
                <a:solidFill>
                  <a:schemeClr val="bg1"/>
                </a:solidFill>
                <a:latin typeface="Impact" panose="020B0806030902050204" pitchFamily="34" charset="0"/>
              </a:rPr>
              <a:t>REDUCE</a:t>
            </a:r>
          </a:p>
        </p:txBody>
      </p:sp>
    </p:spTree>
    <p:extLst>
      <p:ext uri="{BB962C8B-B14F-4D97-AF65-F5344CB8AC3E}">
        <p14:creationId xmlns:p14="http://schemas.microsoft.com/office/powerpoint/2010/main" val="3641438032"/>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par>
                          <p:cTn id="33" fill="hold">
                            <p:stCondLst>
                              <p:cond delay="2500"/>
                            </p:stCondLst>
                            <p:childTnLst>
                              <p:par>
                                <p:cTn id="34" presetID="10" presetClass="entr" presetSubtype="0"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P spid="10" grpId="0"/>
      <p:bldP spid="11"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1880E9-0B9C-B648-A242-7A41051B4E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B47A036-3752-5B43-9BF5-0DBBD40054A1}"/>
              </a:ext>
            </a:extLst>
          </p:cNvPr>
          <p:cNvSpPr/>
          <p:nvPr/>
        </p:nvSpPr>
        <p:spPr>
          <a:xfrm>
            <a:off x="1424539" y="467886"/>
            <a:ext cx="9480884" cy="1297278"/>
          </a:xfrm>
          <a:prstGeom prst="rect">
            <a:avLst/>
          </a:prstGeom>
          <a:effectLst>
            <a:outerShdw blurRad="152400" algn="tl" rotWithShape="0">
              <a:prstClr val="black">
                <a:alpha val="50000"/>
              </a:prstClr>
            </a:outerShdw>
          </a:effectLst>
        </p:spPr>
        <p:txBody>
          <a:bodyPr wrap="square">
            <a:spAutoFit/>
          </a:bodyPr>
          <a:lstStyle/>
          <a:p>
            <a:pPr>
              <a:lnSpc>
                <a:spcPts val="11200"/>
              </a:lnSpc>
            </a:pPr>
            <a:r>
              <a:rPr lang="en-US" sz="4800" b="1" i="0" dirty="0">
                <a:solidFill>
                  <a:schemeClr val="bg1"/>
                </a:solidFill>
                <a:effectLst/>
                <a:latin typeface="Impact" panose="020B0806030902050204" pitchFamily="34" charset="0"/>
              </a:rPr>
              <a:t>HYPOTHETICAL</a:t>
            </a:r>
            <a:r>
              <a:rPr lang="en-US" sz="4800" b="1" i="0" dirty="0">
                <a:solidFill>
                  <a:srgbClr val="C00000"/>
                </a:solidFill>
                <a:effectLst/>
                <a:latin typeface="Impact" panose="020B0806030902050204" pitchFamily="34" charset="0"/>
              </a:rPr>
              <a:t>MARKET</a:t>
            </a:r>
            <a:r>
              <a:rPr lang="en-US" sz="4800" b="1" i="0" dirty="0">
                <a:solidFill>
                  <a:schemeClr val="bg1"/>
                </a:solidFill>
                <a:effectLst/>
                <a:latin typeface="Impact" panose="020B0806030902050204" pitchFamily="34" charset="0"/>
              </a:rPr>
              <a:t>INDEX</a:t>
            </a:r>
          </a:p>
        </p:txBody>
      </p:sp>
    </p:spTree>
    <p:extLst>
      <p:ext uri="{BB962C8B-B14F-4D97-AF65-F5344CB8AC3E}">
        <p14:creationId xmlns:p14="http://schemas.microsoft.com/office/powerpoint/2010/main" val="1228236734"/>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8E23D9-355C-584B-8B24-F54CC1C8D3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1A86DBD-7887-4842-97AB-E7E8237FD711}"/>
              </a:ext>
            </a:extLst>
          </p:cNvPr>
          <p:cNvSpPr/>
          <p:nvPr/>
        </p:nvSpPr>
        <p:spPr>
          <a:xfrm>
            <a:off x="1453414" y="1536174"/>
            <a:ext cx="8739740" cy="3785652"/>
          </a:xfrm>
          <a:prstGeom prst="rect">
            <a:avLst/>
          </a:prstGeom>
          <a:effectLst>
            <a:outerShdw blurRad="152400" algn="tl" rotWithShape="0">
              <a:prstClr val="black">
                <a:alpha val="50000"/>
              </a:prstClr>
            </a:outerShdw>
          </a:effectLst>
        </p:spPr>
        <p:txBody>
          <a:bodyPr wrap="square">
            <a:spAutoFit/>
          </a:bodyPr>
          <a:lstStyle/>
          <a:p>
            <a:r>
              <a:rPr lang="en-US" sz="8000" b="1" i="0" dirty="0">
                <a:solidFill>
                  <a:schemeClr val="bg1"/>
                </a:solidFill>
                <a:effectLst/>
                <a:latin typeface="Impact" panose="020B0806030902050204" pitchFamily="34" charset="0"/>
              </a:rPr>
              <a:t>TIME FOR A  PORTFOLIO </a:t>
            </a:r>
            <a:r>
              <a:rPr lang="en-US" sz="8000" b="1" i="0" dirty="0">
                <a:solidFill>
                  <a:srgbClr val="C00000"/>
                </a:solidFill>
                <a:effectLst/>
                <a:latin typeface="Impact" panose="020B0806030902050204" pitchFamily="34" charset="0"/>
              </a:rPr>
              <a:t>CHECKUP?</a:t>
            </a:r>
          </a:p>
        </p:txBody>
      </p:sp>
    </p:spTree>
    <p:extLst>
      <p:ext uri="{BB962C8B-B14F-4D97-AF65-F5344CB8AC3E}">
        <p14:creationId xmlns:p14="http://schemas.microsoft.com/office/powerpoint/2010/main" val="202372290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0F9785-A80F-264B-99D8-0AA7C652E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1" name="Group 10">
            <a:extLst>
              <a:ext uri="{FF2B5EF4-FFF2-40B4-BE49-F238E27FC236}">
                <a16:creationId xmlns:a16="http://schemas.microsoft.com/office/drawing/2014/main" id="{A332A228-21E6-B24E-8B5F-18652A5073DF}"/>
              </a:ext>
            </a:extLst>
          </p:cNvPr>
          <p:cNvGrpSpPr/>
          <p:nvPr/>
        </p:nvGrpSpPr>
        <p:grpSpPr>
          <a:xfrm>
            <a:off x="1195767" y="1357154"/>
            <a:ext cx="5255833" cy="5765533"/>
            <a:chOff x="1143030" y="1479846"/>
            <a:chExt cx="5679991" cy="4980006"/>
          </a:xfrm>
        </p:grpSpPr>
        <p:sp>
          <p:nvSpPr>
            <p:cNvPr id="10" name="Rectangle 9">
              <a:extLst>
                <a:ext uri="{FF2B5EF4-FFF2-40B4-BE49-F238E27FC236}">
                  <a16:creationId xmlns:a16="http://schemas.microsoft.com/office/drawing/2014/main" id="{E798AC30-5063-3A4A-802C-7D05731CCEFF}"/>
                </a:ext>
              </a:extLst>
            </p:cNvPr>
            <p:cNvSpPr/>
            <p:nvPr/>
          </p:nvSpPr>
          <p:spPr>
            <a:xfrm>
              <a:off x="1271311" y="4562693"/>
              <a:ext cx="2685190" cy="394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ubtitle 2">
              <a:extLst>
                <a:ext uri="{FF2B5EF4-FFF2-40B4-BE49-F238E27FC236}">
                  <a16:creationId xmlns:a16="http://schemas.microsoft.com/office/drawing/2014/main" id="{FCB2C68B-F01D-814E-B237-F2FE1A45EC2B}"/>
                </a:ext>
              </a:extLst>
            </p:cNvPr>
            <p:cNvSpPr txBox="1">
              <a:spLocks/>
            </p:cNvSpPr>
            <p:nvPr/>
          </p:nvSpPr>
          <p:spPr>
            <a:xfrm>
              <a:off x="1143030" y="1479846"/>
              <a:ext cx="5679991" cy="4980006"/>
            </a:xfrm>
            <a:prstGeom prst="rect">
              <a:avLst/>
            </a:prstGeom>
            <a:effectLst>
              <a:outerShdw blurRad="101600" dir="2700000" algn="tl" rotWithShape="0">
                <a:prstClr val="black">
                  <a:alpha val="50000"/>
                </a:prstClr>
              </a:outerShdw>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0" dirty="0">
                  <a:solidFill>
                    <a:schemeClr val="bg1"/>
                  </a:solidFill>
                  <a:latin typeface="Impact" panose="020B0806030902050204" pitchFamily="34" charset="0"/>
                  <a:ea typeface="Verdana" panose="020B0604030504040204" pitchFamily="34" charset="0"/>
                  <a:cs typeface="Verdana" panose="020B0604030504040204" pitchFamily="34" charset="0"/>
                </a:rPr>
                <a:t>Never let a good crisis </a:t>
              </a:r>
              <a:r>
                <a:rPr lang="en-US" sz="8000" dirty="0">
                  <a:solidFill>
                    <a:srgbClr val="C00000"/>
                  </a:solidFill>
                  <a:latin typeface="Impact" panose="020B0806030902050204" pitchFamily="34" charset="0"/>
                  <a:ea typeface="Verdana" panose="020B0604030504040204" pitchFamily="34" charset="0"/>
                  <a:cs typeface="Verdana" panose="020B0604030504040204" pitchFamily="34" charset="0"/>
                </a:rPr>
                <a:t>go to waste</a:t>
              </a:r>
            </a:p>
            <a:p>
              <a:pPr marL="0" indent="0">
                <a:buNone/>
              </a:pPr>
              <a:endParaRPr lang="en-US" sz="20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2000" i="1" dirty="0">
                  <a:solidFill>
                    <a:schemeClr val="bg1"/>
                  </a:solidFill>
                  <a:latin typeface="Verdana" panose="020B0604030504040204" pitchFamily="34" charset="0"/>
                  <a:ea typeface="Verdana" panose="020B0604030504040204" pitchFamily="34" charset="0"/>
                  <a:cs typeface="Verdana" panose="020B0604030504040204" pitchFamily="34" charset="0"/>
                </a:rPr>
                <a:t>– Winston Churchill</a:t>
              </a:r>
            </a:p>
          </p:txBody>
        </p:sp>
      </p:grpSp>
      <p:sp>
        <p:nvSpPr>
          <p:cNvPr id="9" name="Rectangle 8">
            <a:extLst>
              <a:ext uri="{FF2B5EF4-FFF2-40B4-BE49-F238E27FC236}">
                <a16:creationId xmlns:a16="http://schemas.microsoft.com/office/drawing/2014/main" id="{B7023C99-FB70-7F46-A648-69BB25248D33}"/>
              </a:ext>
            </a:extLst>
          </p:cNvPr>
          <p:cNvSpPr/>
          <p:nvPr/>
        </p:nvSpPr>
        <p:spPr>
          <a:xfrm>
            <a:off x="1314469" y="1825048"/>
            <a:ext cx="8758990" cy="2964914"/>
          </a:xfrm>
          <a:prstGeom prst="rect">
            <a:avLst/>
          </a:prstGeom>
          <a:effectLst>
            <a:outerShdw blurRad="152400" algn="tl" rotWithShape="0">
              <a:prstClr val="black">
                <a:alpha val="50000"/>
              </a:prstClr>
            </a:outerShdw>
          </a:effectLst>
        </p:spPr>
        <p:txBody>
          <a:bodyPr wrap="square">
            <a:spAutoFit/>
          </a:bodyPr>
          <a:lstStyle/>
          <a:p>
            <a:pPr>
              <a:lnSpc>
                <a:spcPts val="11200"/>
              </a:lnSpc>
            </a:pPr>
            <a:r>
              <a:rPr lang="en-US" sz="10000" b="1" i="0" dirty="0">
                <a:solidFill>
                  <a:schemeClr val="bg1"/>
                </a:solidFill>
                <a:effectLst/>
                <a:latin typeface="Impact" panose="020B0806030902050204" pitchFamily="34" charset="0"/>
              </a:rPr>
              <a:t>The Plan!</a:t>
            </a:r>
          </a:p>
          <a:p>
            <a:pPr>
              <a:lnSpc>
                <a:spcPts val="11200"/>
              </a:lnSpc>
            </a:pPr>
            <a:r>
              <a:rPr lang="en-US" sz="10000" b="1" dirty="0">
                <a:solidFill>
                  <a:schemeClr val="bg1"/>
                </a:solidFill>
                <a:latin typeface="Impact" panose="020B0806030902050204" pitchFamily="34" charset="0"/>
              </a:rPr>
              <a:t>The Plan!</a:t>
            </a:r>
            <a:endParaRPr lang="en-US" sz="10000" b="1" i="0" dirty="0">
              <a:solidFill>
                <a:schemeClr val="bg1"/>
              </a:solidFill>
              <a:effectLst/>
              <a:latin typeface="Impact" panose="020B0806030902050204" pitchFamily="34" charset="0"/>
            </a:endParaRPr>
          </a:p>
        </p:txBody>
      </p:sp>
    </p:spTree>
    <p:extLst>
      <p:ext uri="{BB962C8B-B14F-4D97-AF65-F5344CB8AC3E}">
        <p14:creationId xmlns:p14="http://schemas.microsoft.com/office/powerpoint/2010/main" val="3422578367"/>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36656D-0860-8F46-AEA0-8EC28D555C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8150601-24F0-5F4C-9ACB-27EA20683962}"/>
              </a:ext>
            </a:extLst>
          </p:cNvPr>
          <p:cNvSpPr/>
          <p:nvPr/>
        </p:nvSpPr>
        <p:spPr>
          <a:xfrm>
            <a:off x="1453414" y="1536174"/>
            <a:ext cx="8739740" cy="3785652"/>
          </a:xfrm>
          <a:prstGeom prst="rect">
            <a:avLst/>
          </a:prstGeom>
          <a:effectLst>
            <a:outerShdw blurRad="152400" algn="tl" rotWithShape="0">
              <a:prstClr val="black">
                <a:alpha val="50000"/>
              </a:prstClr>
            </a:outerShdw>
          </a:effectLst>
        </p:spPr>
        <p:txBody>
          <a:bodyPr wrap="square">
            <a:spAutoFit/>
          </a:bodyPr>
          <a:lstStyle/>
          <a:p>
            <a:r>
              <a:rPr lang="en-US" sz="8000" b="1" i="0" dirty="0">
                <a:solidFill>
                  <a:schemeClr val="bg1"/>
                </a:solidFill>
                <a:effectLst/>
                <a:latin typeface="Impact" panose="020B0806030902050204" pitchFamily="34" charset="0"/>
              </a:rPr>
              <a:t>GET</a:t>
            </a:r>
            <a:br>
              <a:rPr lang="en-US" sz="8000" b="1" i="0" dirty="0">
                <a:solidFill>
                  <a:schemeClr val="bg1"/>
                </a:solidFill>
                <a:effectLst/>
                <a:latin typeface="Impact" panose="020B0806030902050204" pitchFamily="34" charset="0"/>
              </a:rPr>
            </a:br>
            <a:r>
              <a:rPr lang="en-US" sz="8000" b="1" i="0" dirty="0">
                <a:solidFill>
                  <a:schemeClr val="bg1"/>
                </a:solidFill>
                <a:effectLst/>
                <a:latin typeface="Impact" panose="020B0806030902050204" pitchFamily="34" charset="0"/>
              </a:rPr>
              <a:t>PROFESSIONAL</a:t>
            </a:r>
            <a:br>
              <a:rPr lang="en-US" sz="8000" b="1" i="0" dirty="0">
                <a:solidFill>
                  <a:schemeClr val="bg1"/>
                </a:solidFill>
                <a:effectLst/>
                <a:latin typeface="Impact" panose="020B0806030902050204" pitchFamily="34" charset="0"/>
              </a:rPr>
            </a:br>
            <a:r>
              <a:rPr lang="en-US" sz="8000" b="1" i="0" dirty="0">
                <a:solidFill>
                  <a:srgbClr val="C00000"/>
                </a:solidFill>
                <a:effectLst/>
                <a:latin typeface="Impact" panose="020B0806030902050204" pitchFamily="34" charset="0"/>
              </a:rPr>
              <a:t>ADVICE!</a:t>
            </a:r>
          </a:p>
        </p:txBody>
      </p:sp>
    </p:spTree>
    <p:extLst>
      <p:ext uri="{BB962C8B-B14F-4D97-AF65-F5344CB8AC3E}">
        <p14:creationId xmlns:p14="http://schemas.microsoft.com/office/powerpoint/2010/main" val="1420665513"/>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4755</TotalTime>
  <Words>1184</Words>
  <Application>Microsoft Office PowerPoint</Application>
  <PresentationFormat>Widescreen</PresentationFormat>
  <Paragraphs>59</Paragraphs>
  <Slides>11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Impact</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Riding Out Pandemic Market Volatility</dc:title>
  <dc:creator>Scott Drake</dc:creator>
  <cp:lastModifiedBy>Aleata Parry</cp:lastModifiedBy>
  <cp:revision>38</cp:revision>
  <dcterms:created xsi:type="dcterms:W3CDTF">2020-04-22T14:51:12Z</dcterms:created>
  <dcterms:modified xsi:type="dcterms:W3CDTF">2021-06-22T20:12:57Z</dcterms:modified>
</cp:coreProperties>
</file>