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3" r:id="rId3"/>
    <p:sldId id="261" r:id="rId4"/>
    <p:sldId id="262" r:id="rId5"/>
    <p:sldId id="258" r:id="rId6"/>
    <p:sldId id="274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60" r:id="rId15"/>
    <p:sldId id="259" r:id="rId16"/>
    <p:sldId id="275" r:id="rId17"/>
    <p:sldId id="27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441"/>
    <a:srgbClr val="0065A3"/>
    <a:srgbClr val="00562A"/>
    <a:srgbClr val="0043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95" autoAdjust="0"/>
    <p:restoredTop sz="94694"/>
  </p:normalViewPr>
  <p:slideViewPr>
    <p:cSldViewPr snapToGrid="0">
      <p:cViewPr varScale="1">
        <p:scale>
          <a:sx n="117" d="100"/>
          <a:sy n="117" d="100"/>
        </p:scale>
        <p:origin x="6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BA87E-DEAF-4238-8C21-7C2BE6C01F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32A5C2-B226-4636-86C7-45CC31D6E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1D64B-7D12-4BB0-921F-4C11A6E5D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1308-7381-4D50-B8B5-C8D1448B4764}" type="datetimeFigureOut">
              <a:rPr lang="en-US" smtClean="0"/>
              <a:t>4/19/24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0B98B-2335-407A-AEBA-05BA93164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CA64EB-713E-47E3-A497-3B0171972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41C1-47FA-4771-9E68-466FE5C71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4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CB3A9-6D07-4AA8-B718-8DDAEED6C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929ADA-0203-4F4C-A4F3-FE13874439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3EEC3-B510-44F6-B343-09506A45A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1308-7381-4D50-B8B5-C8D1448B4764}" type="datetimeFigureOut">
              <a:rPr lang="en-US" smtClean="0"/>
              <a:t>4/19/24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5A9139-9485-4F00-B61A-49F11CB7C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7971B-EB0B-40F7-939C-ED297F7E6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41C1-47FA-4771-9E68-466FE5C71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66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E64735-C85E-408A-8DE4-83DD63A9EB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250916-9BAC-46AD-B617-2B5E2A838F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8A70CE-6B8C-4BAF-AD79-7EBAC551D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1308-7381-4D50-B8B5-C8D1448B4764}" type="datetimeFigureOut">
              <a:rPr lang="en-US" smtClean="0"/>
              <a:t>4/19/24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E36589-5C3B-4FA4-8DCF-9395BAF82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C1FB3-B87D-4A38-B1B7-9D77A9BE1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41C1-47FA-4771-9E68-466FE5C71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712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018CB-3043-4142-A27A-79B2318C8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32A55-B084-43D3-A697-423EBEC29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5B783-5BE3-48C0-A417-202146597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1308-7381-4D50-B8B5-C8D1448B4764}" type="datetimeFigureOut">
              <a:rPr lang="en-US" smtClean="0"/>
              <a:t>4/19/24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09152-0CDD-4908-9FC6-21373AD61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BD2C14-E31C-4E6C-B1EE-B4E17412A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41C1-47FA-4771-9E68-466FE5C71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743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2A003-A779-46D5-9E8A-EA10B2002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4DF8A8-9113-4885-A28D-0C95EE386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0B8A3-C4A6-4418-9C69-3A7543332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1308-7381-4D50-B8B5-C8D1448B4764}" type="datetimeFigureOut">
              <a:rPr lang="en-US" smtClean="0"/>
              <a:t>4/19/24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6AE0B-0C89-4BF2-94FA-59678CD8D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CA4D0-F862-4F8D-A7CF-AB810B0DC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41C1-47FA-4771-9E68-466FE5C71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729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7999C-E2BB-40FF-8434-B439EAF3C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EBE87-5700-4F5B-8BDC-D1A2F3732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2F9722-5CF2-4B91-AC1F-DFFAE35E4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593BE0-45D5-41C4-9DF3-545296DFE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1308-7381-4D50-B8B5-C8D1448B4764}" type="datetimeFigureOut">
              <a:rPr lang="en-US" smtClean="0"/>
              <a:t>4/19/24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B9EEDA-67B4-4A2A-A34B-39E5FD884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31B13C-7E9A-438F-B5E0-348C69119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41C1-47FA-4771-9E68-466FE5C71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963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1B233-BDDF-4BC3-98F2-A9BC44C7A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A3ED5B-9783-40D6-93D1-8B974736F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7A9E8-DBF9-42CB-A556-38AC91205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38B038-D7CF-4116-BE33-70BEE926ED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B7263-BC9E-41B6-921F-9D36E20975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894418-0AE2-4720-A50B-29FD22257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1308-7381-4D50-B8B5-C8D1448B4764}" type="datetimeFigureOut">
              <a:rPr lang="en-US" smtClean="0"/>
              <a:t>4/19/24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B29C7F-79AD-49DD-AD5E-40200FC17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947113-11AE-4EE5-AF0C-0088AA75D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41C1-47FA-4771-9E68-466FE5C71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51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7B68F-01DE-4DD0-B211-8804AB910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3671BB-DD1D-49EE-8A10-C1D88271C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1308-7381-4D50-B8B5-C8D1448B4764}" type="datetimeFigureOut">
              <a:rPr lang="en-US" smtClean="0"/>
              <a:t>4/19/24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A57345-6AE5-4A92-B623-462D12203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2DE921-649E-4C1F-9268-FF6D7EDEB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41C1-47FA-4771-9E68-466FE5C71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688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DC5BEA-8E0D-4557-ACFF-FB262042B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1308-7381-4D50-B8B5-C8D1448B4764}" type="datetimeFigureOut">
              <a:rPr lang="en-US" smtClean="0"/>
              <a:t>4/19/24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8B5AB5-B186-49CE-B915-22DD066A6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D1D02A-A299-4D73-A1C8-E1373873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41C1-47FA-4771-9E68-466FE5C71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7508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6EC8E-0E50-4FC4-BBC3-9CD9A1125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EAA93-3EB1-40D9-A23D-0AFDDBF93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6D0F56-3264-4F37-926A-91F8114AFA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7537AF-B41C-45FA-A8BA-47A8F7C0A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1308-7381-4D50-B8B5-C8D1448B4764}" type="datetimeFigureOut">
              <a:rPr lang="en-US" smtClean="0"/>
              <a:t>4/19/24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AA79E4-DFD4-45B3-8B25-FA0A913CA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B8909E-0486-4E91-AA0E-8C2560D3A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41C1-47FA-4771-9E68-466FE5C71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487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9621C-1C53-4110-82DD-D454B192B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CCF507-50A8-4571-83C6-D3F8B27AD4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DD8A16-43AF-4075-937F-0B6DF71E30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93E5DA-0DF7-48C9-983B-B03C62BCE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1308-7381-4D50-B8B5-C8D1448B4764}" type="datetimeFigureOut">
              <a:rPr lang="en-US" smtClean="0"/>
              <a:t>4/19/24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978B6D-0E08-4AFA-BB22-66442A643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B91727-BE46-47FE-B9ED-E0CC51DAD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41C1-47FA-4771-9E68-466FE5C71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737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633B64-456A-40FE-91C3-187650020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64DA2-67F1-471F-BD1C-C60081232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4FB8E-6BAF-42A3-AE17-6C6ABDA71D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A1308-7381-4D50-B8B5-C8D1448B4764}" type="datetimeFigureOut">
              <a:rPr lang="en-US" smtClean="0"/>
              <a:t>4/19/24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17A780-73E1-4CCF-B47C-BD93F1450C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27BA0-32BA-4756-BFCF-A071020E49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041C1-47FA-4771-9E68-466FE5C71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40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61154A-813E-DB4B-8FA8-540879C723A7}"/>
              </a:ext>
            </a:extLst>
          </p:cNvPr>
          <p:cNvSpPr txBox="1"/>
          <p:nvPr/>
        </p:nvSpPr>
        <p:spPr>
          <a:xfrm>
            <a:off x="5097617" y="2627586"/>
            <a:ext cx="19967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418449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A00EE-8665-4090-8094-AB5467680AF5}"/>
              </a:ext>
            </a:extLst>
          </p:cNvPr>
          <p:cNvSpPr txBox="1">
            <a:spLocks/>
          </p:cNvSpPr>
          <p:nvPr/>
        </p:nvSpPr>
        <p:spPr>
          <a:xfrm>
            <a:off x="1749809" y="1213383"/>
            <a:ext cx="9270288" cy="264598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600" b="1" dirty="0" err="1">
                <a:solidFill>
                  <a:srgbClr val="0065A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Dalbar</a:t>
            </a:r>
            <a:r>
              <a:rPr lang="en-US" sz="6600" b="1" dirty="0">
                <a:solidFill>
                  <a:srgbClr val="0065A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Quantitative Analysis of Investor</a:t>
            </a:r>
          </a:p>
          <a:p>
            <a:pPr marL="0" indent="0">
              <a:buNone/>
            </a:pPr>
            <a:r>
              <a:rPr lang="en-US" sz="3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“The </a:t>
            </a:r>
            <a:r>
              <a:rPr lang="en-US" sz="3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Dalbar</a:t>
            </a:r>
            <a:r>
              <a:rPr lang="en-US" sz="3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data leads to the inescapable conclusion that most investors, this one included, are bunglers: We panic and exult at the wrong moments, impairing our chances of success.”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01133B-26F6-334F-8608-88E23D35DB1A}"/>
              </a:ext>
            </a:extLst>
          </p:cNvPr>
          <p:cNvSpPr txBox="1"/>
          <p:nvPr/>
        </p:nvSpPr>
        <p:spPr>
          <a:xfrm>
            <a:off x="1749809" y="5502109"/>
            <a:ext cx="8684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</a:t>
            </a:r>
            <a:r>
              <a:rPr lang="en-US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www.nytimes.com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/2019/07/26/your-money/stock-bond-</a:t>
            </a:r>
            <a:r>
              <a:rPr lang="en-US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investing.html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08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20-03-23 at 10.56.40 AM.png">
            <a:extLst>
              <a:ext uri="{FF2B5EF4-FFF2-40B4-BE49-F238E27FC236}">
                <a16:creationId xmlns:a16="http://schemas.microsoft.com/office/drawing/2014/main" id="{2460CE01-DD54-44FD-8D40-4B0814FA5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839" y="-14071"/>
            <a:ext cx="5851161" cy="690137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3BBF31E-2A40-40BE-A971-21C83A4B62B4}"/>
              </a:ext>
            </a:extLst>
          </p:cNvPr>
          <p:cNvSpPr txBox="1">
            <a:spLocks/>
          </p:cNvSpPr>
          <p:nvPr/>
        </p:nvSpPr>
        <p:spPr>
          <a:xfrm>
            <a:off x="1128961" y="1431048"/>
            <a:ext cx="4713414" cy="52129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0065A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Option 2: </a:t>
            </a:r>
            <a:br>
              <a:rPr lang="en-US" sz="3200" dirty="0"/>
            </a:b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What would have happened if you would have sold right here?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65D7EFE-EC4A-4135-9A4D-274B25A9C4B4}"/>
              </a:ext>
            </a:extLst>
          </p:cNvPr>
          <p:cNvCxnSpPr>
            <a:cxnSpLocks/>
          </p:cNvCxnSpPr>
          <p:nvPr/>
        </p:nvCxnSpPr>
        <p:spPr>
          <a:xfrm>
            <a:off x="5029200" y="3767959"/>
            <a:ext cx="4237219" cy="867103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626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EC3C1-44B5-493F-B80D-05C8EE7889A9}"/>
              </a:ext>
            </a:extLst>
          </p:cNvPr>
          <p:cNvSpPr txBox="1">
            <a:spLocks/>
          </p:cNvSpPr>
          <p:nvPr/>
        </p:nvSpPr>
        <p:spPr>
          <a:xfrm>
            <a:off x="1128961" y="1411012"/>
            <a:ext cx="4026363" cy="42251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0065A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Option 3:</a:t>
            </a:r>
            <a:br>
              <a:rPr lang="en-US" sz="5400" b="1" dirty="0">
                <a:solidFill>
                  <a:srgbClr val="0065A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Protect Yourself Now, Capture Growth When the Market Rebounds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F0DBD6-3490-4907-86AB-E67E25B44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9210" y="1024759"/>
            <a:ext cx="6432790" cy="512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59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20-03-23 at 10.59.34 AM.png">
            <a:extLst>
              <a:ext uri="{FF2B5EF4-FFF2-40B4-BE49-F238E27FC236}">
                <a16:creationId xmlns:a16="http://schemas.microsoft.com/office/drawing/2014/main" id="{14AE5C41-E1A2-4150-B564-EF88AE8FC5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4405"/>
          <a:stretch/>
        </p:blipFill>
        <p:spPr>
          <a:xfrm>
            <a:off x="5066961" y="0"/>
            <a:ext cx="7125039" cy="6664751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A41AFC5-4A58-4DB8-8EAD-EE78123BB9FC}"/>
              </a:ext>
            </a:extLst>
          </p:cNvPr>
          <p:cNvCxnSpPr>
            <a:cxnSpLocks/>
          </p:cNvCxnSpPr>
          <p:nvPr/>
        </p:nvCxnSpPr>
        <p:spPr>
          <a:xfrm>
            <a:off x="4388069" y="1932494"/>
            <a:ext cx="6165291" cy="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524EDBD0-5693-194B-B29E-F66BD4AA3D24}"/>
              </a:ext>
            </a:extLst>
          </p:cNvPr>
          <p:cNvSpPr txBox="1">
            <a:spLocks/>
          </p:cNvSpPr>
          <p:nvPr/>
        </p:nvSpPr>
        <p:spPr>
          <a:xfrm>
            <a:off x="1128962" y="1411012"/>
            <a:ext cx="3080432" cy="42251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0065A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Option 3:</a:t>
            </a:r>
            <a:br>
              <a:rPr lang="en-US" sz="5400" b="1" dirty="0">
                <a:solidFill>
                  <a:srgbClr val="0065A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Indexing with Cap and Floor</a:t>
            </a:r>
          </a:p>
        </p:txBody>
      </p:sp>
    </p:spTree>
    <p:extLst>
      <p:ext uri="{BB962C8B-B14F-4D97-AF65-F5344CB8AC3E}">
        <p14:creationId xmlns:p14="http://schemas.microsoft.com/office/powerpoint/2010/main" val="17456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wo Investors Comparison Chart">
            <a:extLst>
              <a:ext uri="{FF2B5EF4-FFF2-40B4-BE49-F238E27FC236}">
                <a16:creationId xmlns:a16="http://schemas.microsoft.com/office/drawing/2014/main" id="{817B19D1-65C4-4448-B445-368C44DF3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" y="92183"/>
            <a:ext cx="11606783" cy="6427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17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19597937-24F1-434E-A227-4CCFCBF5D762}"/>
              </a:ext>
            </a:extLst>
          </p:cNvPr>
          <p:cNvSpPr txBox="1">
            <a:spLocks/>
          </p:cNvSpPr>
          <p:nvPr/>
        </p:nvSpPr>
        <p:spPr>
          <a:xfrm>
            <a:off x="940074" y="485723"/>
            <a:ext cx="10050064" cy="177202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>
                <a:solidFill>
                  <a:srgbClr val="0065A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Asset Allocation Analysis</a:t>
            </a:r>
          </a:p>
          <a:p>
            <a:pPr algn="ctr"/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</a:t>
            </a:r>
            <a:r>
              <a:rPr lang="en-US" sz="4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48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Desired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B9065CD-9A4E-8A4C-9C65-D2AC01CCF461}"/>
              </a:ext>
            </a:extLst>
          </p:cNvPr>
          <p:cNvGrpSpPr/>
          <p:nvPr/>
        </p:nvGrpSpPr>
        <p:grpSpPr>
          <a:xfrm>
            <a:off x="940073" y="2384684"/>
            <a:ext cx="2419336" cy="2662708"/>
            <a:chOff x="940073" y="2708775"/>
            <a:chExt cx="2419336" cy="266270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C55C046-93DE-BF41-929D-D3C6DB435AB1}"/>
                </a:ext>
              </a:extLst>
            </p:cNvPr>
            <p:cNvGrpSpPr/>
            <p:nvPr/>
          </p:nvGrpSpPr>
          <p:grpSpPr>
            <a:xfrm>
              <a:off x="940073" y="2708775"/>
              <a:ext cx="2419336" cy="2662708"/>
              <a:chOff x="462330" y="1477813"/>
              <a:chExt cx="3510119" cy="3863218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EB04F098-49FA-7E4B-A795-7C97F5B85B58}"/>
                  </a:ext>
                </a:extLst>
              </p:cNvPr>
              <p:cNvSpPr/>
              <p:nvPr/>
            </p:nvSpPr>
            <p:spPr>
              <a:xfrm>
                <a:off x="727367" y="4055807"/>
                <a:ext cx="3245082" cy="1285224"/>
              </a:xfrm>
              <a:prstGeom prst="ellipse">
                <a:avLst/>
              </a:prstGeom>
              <a:solidFill>
                <a:schemeClr val="tx2">
                  <a:alpha val="85000"/>
                </a:schemeClr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4BFCC74D-9373-E542-AAA4-A34B12D3D1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62330" y="1477813"/>
                <a:ext cx="3468331" cy="3622479"/>
              </a:xfrm>
              <a:prstGeom prst="rect">
                <a:avLst/>
              </a:prstGeom>
            </p:spPr>
          </p:pic>
        </p:grpSp>
        <p:sp>
          <p:nvSpPr>
            <p:cNvPr id="15" name="Title 1">
              <a:extLst>
                <a:ext uri="{FF2B5EF4-FFF2-40B4-BE49-F238E27FC236}">
                  <a16:creationId xmlns:a16="http://schemas.microsoft.com/office/drawing/2014/main" id="{6CF0A652-C2B6-2D49-8D32-3C40E62F0128}"/>
                </a:ext>
              </a:extLst>
            </p:cNvPr>
            <p:cNvSpPr txBox="1">
              <a:spLocks/>
            </p:cNvSpPr>
            <p:nvPr/>
          </p:nvSpPr>
          <p:spPr>
            <a:xfrm>
              <a:off x="1376979" y="3555877"/>
              <a:ext cx="1506070" cy="149531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Risk</a:t>
              </a:r>
            </a:p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&amp;</a:t>
              </a:r>
              <a:br>
                <a:rPr lang="en-US" sz="24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24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Taxable</a:t>
              </a:r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143157C-5A3E-E648-8AE9-2D538D14D0CF}"/>
              </a:ext>
            </a:extLst>
          </p:cNvPr>
          <p:cNvGrpSpPr/>
          <p:nvPr/>
        </p:nvGrpSpPr>
        <p:grpSpPr>
          <a:xfrm>
            <a:off x="3542085" y="2384684"/>
            <a:ext cx="2419336" cy="2662708"/>
            <a:chOff x="3542085" y="2708775"/>
            <a:chExt cx="2419336" cy="266270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76FD9A5-9884-B94D-ABEB-E5CB75E0B0FA}"/>
                </a:ext>
              </a:extLst>
            </p:cNvPr>
            <p:cNvGrpSpPr/>
            <p:nvPr/>
          </p:nvGrpSpPr>
          <p:grpSpPr>
            <a:xfrm>
              <a:off x="3542085" y="2708775"/>
              <a:ext cx="2419336" cy="2662708"/>
              <a:chOff x="462330" y="1477813"/>
              <a:chExt cx="3510119" cy="3863218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21203A6A-597C-D548-875B-AAF25106AC69}"/>
                  </a:ext>
                </a:extLst>
              </p:cNvPr>
              <p:cNvSpPr/>
              <p:nvPr/>
            </p:nvSpPr>
            <p:spPr>
              <a:xfrm>
                <a:off x="727367" y="4055807"/>
                <a:ext cx="3245082" cy="1285224"/>
              </a:xfrm>
              <a:prstGeom prst="ellipse">
                <a:avLst/>
              </a:prstGeom>
              <a:solidFill>
                <a:schemeClr val="tx2">
                  <a:alpha val="85000"/>
                </a:schemeClr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34D19AAC-BA45-0F4C-BB27-A422493B8E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62330" y="1477813"/>
                <a:ext cx="3468331" cy="3622479"/>
              </a:xfrm>
              <a:prstGeom prst="rect">
                <a:avLst/>
              </a:prstGeom>
            </p:spPr>
          </p:pic>
        </p:grpSp>
        <p:sp>
          <p:nvSpPr>
            <p:cNvPr id="18" name="Title 1">
              <a:extLst>
                <a:ext uri="{FF2B5EF4-FFF2-40B4-BE49-F238E27FC236}">
                  <a16:creationId xmlns:a16="http://schemas.microsoft.com/office/drawing/2014/main" id="{8791BF36-EDC7-384B-AD78-E30BAC9DACD8}"/>
                </a:ext>
              </a:extLst>
            </p:cNvPr>
            <p:cNvSpPr txBox="1">
              <a:spLocks/>
            </p:cNvSpPr>
            <p:nvPr/>
          </p:nvSpPr>
          <p:spPr>
            <a:xfrm>
              <a:off x="3980331" y="3555877"/>
              <a:ext cx="1506070" cy="149531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Risk</a:t>
              </a:r>
            </a:p>
            <a:p>
              <a:pPr algn="ctr"/>
              <a:r>
                <a:rPr lang="en-US" sz="2400" b="1" dirty="0">
                  <a:solidFill>
                    <a:schemeClr val="bg2">
                      <a:lumMod val="9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&amp;</a:t>
              </a:r>
              <a:br>
                <a:rPr lang="en-US" sz="24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2400" b="1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Tax Free</a:t>
              </a:r>
              <a:endParaRPr lang="en-US" sz="24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CC84385-A1F4-2943-8C43-F435B37D2A49}"/>
              </a:ext>
            </a:extLst>
          </p:cNvPr>
          <p:cNvGrpSpPr/>
          <p:nvPr/>
        </p:nvGrpSpPr>
        <p:grpSpPr>
          <a:xfrm>
            <a:off x="6144097" y="2384684"/>
            <a:ext cx="2419336" cy="2662708"/>
            <a:chOff x="6144097" y="2708775"/>
            <a:chExt cx="2419336" cy="266270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2FB4DE2-255B-5B48-A850-D01530CE3BDC}"/>
                </a:ext>
              </a:extLst>
            </p:cNvPr>
            <p:cNvGrpSpPr/>
            <p:nvPr/>
          </p:nvGrpSpPr>
          <p:grpSpPr>
            <a:xfrm>
              <a:off x="6144097" y="2708775"/>
              <a:ext cx="2419336" cy="2662708"/>
              <a:chOff x="462330" y="1477813"/>
              <a:chExt cx="3510119" cy="3863218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1B876432-A365-9F45-BA17-48D3E1EF0C2C}"/>
                  </a:ext>
                </a:extLst>
              </p:cNvPr>
              <p:cNvSpPr/>
              <p:nvPr/>
            </p:nvSpPr>
            <p:spPr>
              <a:xfrm>
                <a:off x="727367" y="4055807"/>
                <a:ext cx="3245082" cy="1285224"/>
              </a:xfrm>
              <a:prstGeom prst="ellipse">
                <a:avLst/>
              </a:prstGeom>
              <a:solidFill>
                <a:schemeClr val="tx2">
                  <a:alpha val="85000"/>
                </a:schemeClr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4666180E-9FC3-454E-B35C-BA8D641613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62330" y="1477813"/>
                <a:ext cx="3468331" cy="3622479"/>
              </a:xfrm>
              <a:prstGeom prst="rect">
                <a:avLst/>
              </a:prstGeom>
            </p:spPr>
          </p:pic>
        </p:grpSp>
        <p:sp>
          <p:nvSpPr>
            <p:cNvPr id="26" name="Title 1">
              <a:extLst>
                <a:ext uri="{FF2B5EF4-FFF2-40B4-BE49-F238E27FC236}">
                  <a16:creationId xmlns:a16="http://schemas.microsoft.com/office/drawing/2014/main" id="{6E33A184-C801-B644-8E05-8064D72D57BC}"/>
                </a:ext>
              </a:extLst>
            </p:cNvPr>
            <p:cNvSpPr txBox="1">
              <a:spLocks/>
            </p:cNvSpPr>
            <p:nvPr/>
          </p:nvSpPr>
          <p:spPr>
            <a:xfrm>
              <a:off x="6594443" y="3555877"/>
              <a:ext cx="1506070" cy="149531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400" b="1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Secured</a:t>
              </a:r>
            </a:p>
            <a:p>
              <a:pPr algn="ctr"/>
              <a:r>
                <a:rPr lang="en-US" sz="2400" b="1" dirty="0">
                  <a:solidFill>
                    <a:schemeClr val="bg2">
                      <a:lumMod val="9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&amp;</a:t>
              </a:r>
            </a:p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Taxable</a:t>
              </a:r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7355BE2-37A5-3B44-A4A2-EEEBC6B2A134}"/>
              </a:ext>
            </a:extLst>
          </p:cNvPr>
          <p:cNvGrpSpPr/>
          <p:nvPr/>
        </p:nvGrpSpPr>
        <p:grpSpPr>
          <a:xfrm>
            <a:off x="8746109" y="2384684"/>
            <a:ext cx="2419336" cy="2662708"/>
            <a:chOff x="8746109" y="2708775"/>
            <a:chExt cx="2419336" cy="266270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B601F79-7894-2E4A-9B99-89C2494B636A}"/>
                </a:ext>
              </a:extLst>
            </p:cNvPr>
            <p:cNvGrpSpPr/>
            <p:nvPr/>
          </p:nvGrpSpPr>
          <p:grpSpPr>
            <a:xfrm>
              <a:off x="8746109" y="2708775"/>
              <a:ext cx="2419336" cy="2662708"/>
              <a:chOff x="462330" y="1477813"/>
              <a:chExt cx="3510119" cy="3863218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6E9EE63E-A8D4-1640-9BEE-D3F20592898F}"/>
                  </a:ext>
                </a:extLst>
              </p:cNvPr>
              <p:cNvSpPr/>
              <p:nvPr/>
            </p:nvSpPr>
            <p:spPr>
              <a:xfrm>
                <a:off x="727367" y="4055807"/>
                <a:ext cx="3245082" cy="1285224"/>
              </a:xfrm>
              <a:prstGeom prst="ellipse">
                <a:avLst/>
              </a:prstGeom>
              <a:solidFill>
                <a:schemeClr val="tx2">
                  <a:alpha val="85000"/>
                </a:schemeClr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9AF8F2D3-06A5-844E-8B4C-DB446C9AA1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62330" y="1477813"/>
                <a:ext cx="3468331" cy="3622479"/>
              </a:xfrm>
              <a:prstGeom prst="rect">
                <a:avLst/>
              </a:prstGeom>
            </p:spPr>
          </p:pic>
        </p:grpSp>
        <p:sp>
          <p:nvSpPr>
            <p:cNvPr id="27" name="Title 1">
              <a:extLst>
                <a:ext uri="{FF2B5EF4-FFF2-40B4-BE49-F238E27FC236}">
                  <a16:creationId xmlns:a16="http://schemas.microsoft.com/office/drawing/2014/main" id="{EFDAB1AE-7E41-004A-B636-CC4AB18E71F2}"/>
                </a:ext>
              </a:extLst>
            </p:cNvPr>
            <p:cNvSpPr txBox="1">
              <a:spLocks/>
            </p:cNvSpPr>
            <p:nvPr/>
          </p:nvSpPr>
          <p:spPr>
            <a:xfrm>
              <a:off x="9187031" y="3555877"/>
              <a:ext cx="1506070" cy="149531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400" b="1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Secured</a:t>
              </a:r>
              <a:br>
                <a:rPr lang="en-US" sz="2400" b="1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2400" b="1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&amp;</a:t>
              </a:r>
              <a:br>
                <a:rPr lang="en-US" sz="2400" b="1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2400" b="1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Tax Free</a:t>
              </a:r>
              <a:endParaRPr lang="en-US" sz="24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82E9760-6348-2048-9149-59728F26B1F1}"/>
              </a:ext>
            </a:extLst>
          </p:cNvPr>
          <p:cNvGrpSpPr/>
          <p:nvPr/>
        </p:nvGrpSpPr>
        <p:grpSpPr>
          <a:xfrm>
            <a:off x="1458410" y="5211069"/>
            <a:ext cx="9283850" cy="1077218"/>
            <a:chOff x="1458410" y="5211069"/>
            <a:chExt cx="9283850" cy="107721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0F7792A-45B3-044D-A2AB-48006FACA516}"/>
                </a:ext>
              </a:extLst>
            </p:cNvPr>
            <p:cNvSpPr txBox="1"/>
            <p:nvPr/>
          </p:nvSpPr>
          <p:spPr>
            <a:xfrm>
              <a:off x="1458410" y="5211069"/>
              <a:ext cx="142463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%</a:t>
              </a:r>
            </a:p>
            <a:p>
              <a:pPr algn="ctr"/>
              <a:r>
                <a:rPr lang="en-US" sz="3200" b="1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%</a:t>
              </a:r>
              <a:endParaRPr lang="en-US" sz="32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87E9FD9-C699-EF40-A087-D35709974F2D}"/>
                </a:ext>
              </a:extLst>
            </p:cNvPr>
            <p:cNvSpPr txBox="1"/>
            <p:nvPr/>
          </p:nvSpPr>
          <p:spPr>
            <a:xfrm>
              <a:off x="4109013" y="5211069"/>
              <a:ext cx="142463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%</a:t>
              </a:r>
            </a:p>
            <a:p>
              <a:pPr algn="ctr"/>
              <a:r>
                <a:rPr lang="en-US" sz="3200" b="1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%</a:t>
              </a:r>
              <a:endParaRPr lang="en-US" sz="32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406F76E-473F-A54D-8097-290E2FB55B14}"/>
                </a:ext>
              </a:extLst>
            </p:cNvPr>
            <p:cNvSpPr txBox="1"/>
            <p:nvPr/>
          </p:nvSpPr>
          <p:spPr>
            <a:xfrm>
              <a:off x="6713317" y="5211069"/>
              <a:ext cx="142463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%</a:t>
              </a:r>
            </a:p>
            <a:p>
              <a:pPr algn="ctr"/>
              <a:r>
                <a:rPr lang="en-US" sz="3200" b="1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%</a:t>
              </a:r>
              <a:endParaRPr lang="en-US" sz="32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7C82DF8-F14E-974D-BA00-A55C8D51F39A}"/>
                </a:ext>
              </a:extLst>
            </p:cNvPr>
            <p:cNvSpPr txBox="1"/>
            <p:nvPr/>
          </p:nvSpPr>
          <p:spPr>
            <a:xfrm>
              <a:off x="9317621" y="5211069"/>
              <a:ext cx="142463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%</a:t>
              </a:r>
            </a:p>
            <a:p>
              <a:pPr algn="ctr"/>
              <a:r>
                <a:rPr lang="en-US" sz="3200" b="1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%</a:t>
              </a:r>
              <a:endParaRPr lang="en-US" sz="32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636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65A3"/>
            </a:gs>
            <a:gs pos="100000">
              <a:srgbClr val="004370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A89816-8A57-804B-BF54-1261CF7C58B3}"/>
              </a:ext>
            </a:extLst>
          </p:cNvPr>
          <p:cNvSpPr txBox="1"/>
          <p:nvPr/>
        </p:nvSpPr>
        <p:spPr>
          <a:xfrm>
            <a:off x="0" y="2730843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+mj-lt"/>
              </a:rPr>
              <a:t>No decision is a decision.</a:t>
            </a:r>
          </a:p>
        </p:txBody>
      </p:sp>
    </p:spTree>
    <p:extLst>
      <p:ext uri="{BB962C8B-B14F-4D97-AF65-F5344CB8AC3E}">
        <p14:creationId xmlns:p14="http://schemas.microsoft.com/office/powerpoint/2010/main" val="140938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65A3"/>
            </a:gs>
            <a:gs pos="100000">
              <a:srgbClr val="004370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A89816-8A57-804B-BF54-1261CF7C58B3}"/>
              </a:ext>
            </a:extLst>
          </p:cNvPr>
          <p:cNvSpPr txBox="1"/>
          <p:nvPr/>
        </p:nvSpPr>
        <p:spPr>
          <a:xfrm>
            <a:off x="1804416" y="1670139"/>
            <a:ext cx="885139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9438" indent="-579438">
              <a:spcAft>
                <a:spcPts val="1200"/>
              </a:spcAft>
              <a:buClr>
                <a:srgbClr val="008441"/>
              </a:buClr>
              <a:buFont typeface="Wingdings" pitchFamily="2" charset="2"/>
              <a:buChar char="§"/>
            </a:pPr>
            <a:r>
              <a:rPr lang="en-US" sz="4800" b="1" dirty="0">
                <a:solidFill>
                  <a:schemeClr val="bg1"/>
                </a:solidFill>
              </a:rPr>
              <a:t>Option 1: </a:t>
            </a:r>
            <a:r>
              <a:rPr lang="en-US" sz="4800" dirty="0">
                <a:solidFill>
                  <a:schemeClr val="bg1"/>
                </a:solidFill>
              </a:rPr>
              <a:t>Hold on for the ride</a:t>
            </a:r>
          </a:p>
          <a:p>
            <a:pPr marL="579438" indent="-579438">
              <a:spcAft>
                <a:spcPts val="1200"/>
              </a:spcAft>
              <a:buClr>
                <a:srgbClr val="008441"/>
              </a:buClr>
              <a:buFont typeface="Wingdings" pitchFamily="2" charset="2"/>
              <a:buChar char="§"/>
            </a:pPr>
            <a:r>
              <a:rPr lang="en-US" sz="4800" b="1" dirty="0">
                <a:solidFill>
                  <a:schemeClr val="bg1"/>
                </a:solidFill>
              </a:rPr>
              <a:t>Option 2: </a:t>
            </a:r>
            <a:r>
              <a:rPr lang="en-US" sz="4800" dirty="0">
                <a:solidFill>
                  <a:schemeClr val="bg1"/>
                </a:solidFill>
              </a:rPr>
              <a:t>Miss the Rebound</a:t>
            </a:r>
          </a:p>
          <a:p>
            <a:pPr marL="579438" indent="-579438">
              <a:spcAft>
                <a:spcPts val="1200"/>
              </a:spcAft>
              <a:buClr>
                <a:srgbClr val="008441"/>
              </a:buClr>
              <a:buFont typeface="Wingdings" pitchFamily="2" charset="2"/>
              <a:buChar char="§"/>
            </a:pPr>
            <a:r>
              <a:rPr lang="en-US" sz="4800" b="1" dirty="0">
                <a:solidFill>
                  <a:schemeClr val="bg1"/>
                </a:solidFill>
              </a:rPr>
              <a:t>Option 3: </a:t>
            </a:r>
            <a:r>
              <a:rPr lang="en-US" sz="4800" dirty="0">
                <a:solidFill>
                  <a:schemeClr val="bg1"/>
                </a:solidFill>
              </a:rPr>
              <a:t>Protect yourself now, and capture the rebounds</a:t>
            </a:r>
          </a:p>
        </p:txBody>
      </p:sp>
    </p:spTree>
    <p:extLst>
      <p:ext uri="{BB962C8B-B14F-4D97-AF65-F5344CB8AC3E}">
        <p14:creationId xmlns:p14="http://schemas.microsoft.com/office/powerpoint/2010/main" val="43210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C1F500-AF33-DF4C-A1FE-34D2013727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"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" t="1767" r="1324"/>
          <a:stretch/>
        </p:blipFill>
        <p:spPr>
          <a:xfrm>
            <a:off x="420624" y="413288"/>
            <a:ext cx="11372791" cy="603142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4A766B5-597D-3846-A1D8-953650C01BFE}"/>
              </a:ext>
            </a:extLst>
          </p:cNvPr>
          <p:cNvSpPr/>
          <p:nvPr/>
        </p:nvSpPr>
        <p:spPr>
          <a:xfrm>
            <a:off x="5931877" y="1325314"/>
            <a:ext cx="6260121" cy="1089639"/>
          </a:xfrm>
          <a:prstGeom prst="rect">
            <a:avLst/>
          </a:prstGeom>
          <a:gradFill flip="none" rotWithShape="1">
            <a:gsLst>
              <a:gs pos="0">
                <a:srgbClr val="0065A3"/>
              </a:gs>
              <a:gs pos="100000">
                <a:srgbClr val="00437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9">
            <a:extLst>
              <a:ext uri="{FF2B5EF4-FFF2-40B4-BE49-F238E27FC236}">
                <a16:creationId xmlns:a16="http://schemas.microsoft.com/office/drawing/2014/main" id="{327C624B-B2A2-C748-83A6-37EE50B94BD4}"/>
              </a:ext>
            </a:extLst>
          </p:cNvPr>
          <p:cNvSpPr txBox="1">
            <a:spLocks/>
          </p:cNvSpPr>
          <p:nvPr/>
        </p:nvSpPr>
        <p:spPr>
          <a:xfrm>
            <a:off x="6277017" y="1514234"/>
            <a:ext cx="6102552" cy="7117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200" dirty="0">
                <a:solidFill>
                  <a:schemeClr val="bg1"/>
                </a:solidFill>
              </a:rPr>
              <a:t>Who could forget?</a:t>
            </a:r>
          </a:p>
        </p:txBody>
      </p:sp>
    </p:spTree>
    <p:extLst>
      <p:ext uri="{BB962C8B-B14F-4D97-AF65-F5344CB8AC3E}">
        <p14:creationId xmlns:p14="http://schemas.microsoft.com/office/powerpoint/2010/main" val="68802856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268D6-B51A-492D-8B0B-88E36BDD6800}"/>
              </a:ext>
            </a:extLst>
          </p:cNvPr>
          <p:cNvSpPr txBox="1">
            <a:spLocks/>
          </p:cNvSpPr>
          <p:nvPr/>
        </p:nvSpPr>
        <p:spPr>
          <a:xfrm>
            <a:off x="4909060" y="4243367"/>
            <a:ext cx="6815404" cy="167797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lnSpc>
                <a:spcPct val="100000"/>
              </a:lnSpc>
              <a:buClr>
                <a:srgbClr val="008441"/>
              </a:buClr>
              <a:buFont typeface="Wingdings" pitchFamily="2" charset="2"/>
              <a:buChar char="§"/>
            </a:pP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10/07/07 the DOW was at 13,042</a:t>
            </a:r>
          </a:p>
          <a:p>
            <a:pPr marL="571500" indent="-571500">
              <a:lnSpc>
                <a:spcPct val="100000"/>
              </a:lnSpc>
              <a:buClr>
                <a:srgbClr val="008441"/>
              </a:buClr>
              <a:buFont typeface="Wingdings" pitchFamily="2" charset="2"/>
              <a:buChar char="§"/>
            </a:pP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By 3/02/08 it was 11,893</a:t>
            </a:r>
          </a:p>
          <a:p>
            <a:pPr marL="571500" indent="-571500">
              <a:lnSpc>
                <a:spcPct val="100000"/>
              </a:lnSpc>
              <a:buClr>
                <a:srgbClr val="008441"/>
              </a:buClr>
              <a:buFont typeface="Wingdings" pitchFamily="2" charset="2"/>
              <a:buChar char="§"/>
            </a:pP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4/27/08 back up to 13,058</a:t>
            </a:r>
          </a:p>
        </p:txBody>
      </p:sp>
      <p:pic>
        <p:nvPicPr>
          <p:cNvPr id="3" name="Picture 2" descr="Screen Shot 2020-03-23 at 10.31.09 AM.png">
            <a:extLst>
              <a:ext uri="{FF2B5EF4-FFF2-40B4-BE49-F238E27FC236}">
                <a16:creationId xmlns:a16="http://schemas.microsoft.com/office/drawing/2014/main" id="{D1B6FE67-79AA-4734-BF06-E7954FDB14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29" y="1242742"/>
            <a:ext cx="2875377" cy="4814366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E1663D8-E64B-422D-AD39-2EFA26F278C3}"/>
              </a:ext>
            </a:extLst>
          </p:cNvPr>
          <p:cNvCxnSpPr>
            <a:cxnSpLocks/>
          </p:cNvCxnSpPr>
          <p:nvPr/>
        </p:nvCxnSpPr>
        <p:spPr>
          <a:xfrm flipH="1" flipV="1">
            <a:off x="3641834" y="2601310"/>
            <a:ext cx="1039894" cy="2123008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78E3D7B-02AB-4D67-A5D2-9D704807257F}"/>
              </a:ext>
            </a:extLst>
          </p:cNvPr>
          <p:cNvCxnSpPr>
            <a:cxnSpLocks/>
          </p:cNvCxnSpPr>
          <p:nvPr/>
        </p:nvCxnSpPr>
        <p:spPr>
          <a:xfrm flipH="1" flipV="1">
            <a:off x="2554014" y="1403131"/>
            <a:ext cx="2127715" cy="2840237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529345B-C872-4128-92F9-DD6F6EF251C0}"/>
              </a:ext>
            </a:extLst>
          </p:cNvPr>
          <p:cNvCxnSpPr>
            <a:cxnSpLocks/>
          </p:cNvCxnSpPr>
          <p:nvPr/>
        </p:nvCxnSpPr>
        <p:spPr>
          <a:xfrm flipH="1" flipV="1">
            <a:off x="3938906" y="2159876"/>
            <a:ext cx="742823" cy="3161933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C316FCD-F4F7-4C19-998E-DAE8DEAA03A3}"/>
              </a:ext>
            </a:extLst>
          </p:cNvPr>
          <p:cNvSpPr txBox="1"/>
          <p:nvPr/>
        </p:nvSpPr>
        <p:spPr>
          <a:xfrm>
            <a:off x="8959164" y="6057108"/>
            <a:ext cx="2765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Source: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</a:rPr>
              <a:t>Finance.yahoo.com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981ED9-6980-DE4B-944A-DCB02FA10180}"/>
              </a:ext>
            </a:extLst>
          </p:cNvPr>
          <p:cNvSpPr txBox="1">
            <a:spLocks/>
          </p:cNvSpPr>
          <p:nvPr/>
        </p:nvSpPr>
        <p:spPr>
          <a:xfrm>
            <a:off x="4909060" y="988500"/>
            <a:ext cx="6081077" cy="373581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solidFill>
                  <a:srgbClr val="0065A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CRASH STARTED</a:t>
            </a:r>
            <a:br>
              <a:rPr lang="en-US" sz="7200" b="1" dirty="0">
                <a:solidFill>
                  <a:srgbClr val="0065A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7200" b="1" dirty="0">
                <a:solidFill>
                  <a:srgbClr val="0065A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2007</a:t>
            </a:r>
            <a:endParaRPr lang="en-US" sz="72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88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20-03-23 at 10.36.08 AM.png">
            <a:extLst>
              <a:ext uri="{FF2B5EF4-FFF2-40B4-BE49-F238E27FC236}">
                <a16:creationId xmlns:a16="http://schemas.microsoft.com/office/drawing/2014/main" id="{EC79158E-24F6-44E6-A1AD-F11CF0E73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3" y="940681"/>
            <a:ext cx="5196451" cy="496792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0021DA8-6B5A-4124-872C-A5269A8FA90A}"/>
              </a:ext>
            </a:extLst>
          </p:cNvPr>
          <p:cNvSpPr txBox="1">
            <a:spLocks/>
          </p:cNvSpPr>
          <p:nvPr/>
        </p:nvSpPr>
        <p:spPr>
          <a:xfrm>
            <a:off x="5594400" y="1151984"/>
            <a:ext cx="6787716" cy="24565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buClr>
                <a:srgbClr val="008441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07/06/08 the DOW was at 11,100</a:t>
            </a:r>
          </a:p>
          <a:p>
            <a:pPr marL="457200" indent="-457200">
              <a:lnSpc>
                <a:spcPct val="150000"/>
              </a:lnSpc>
              <a:buClr>
                <a:srgbClr val="008441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Then it went up to 11,734 on 8/3/2008</a:t>
            </a:r>
          </a:p>
          <a:p>
            <a:pPr marL="457200" indent="-457200">
              <a:lnSpc>
                <a:spcPct val="150000"/>
              </a:lnSpc>
              <a:buClr>
                <a:srgbClr val="008441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3/1/2009 it hit the bottom at 6,626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99F414B-439D-4436-A364-97B1DB8E8F1B}"/>
              </a:ext>
            </a:extLst>
          </p:cNvPr>
          <p:cNvCxnSpPr>
            <a:cxnSpLocks/>
          </p:cNvCxnSpPr>
          <p:nvPr/>
        </p:nvCxnSpPr>
        <p:spPr>
          <a:xfrm flipH="1" flipV="1">
            <a:off x="2100292" y="1705590"/>
            <a:ext cx="3494108" cy="452394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B8A74D4-79BD-48A0-8360-DAD9F3F58D26}"/>
              </a:ext>
            </a:extLst>
          </p:cNvPr>
          <p:cNvCxnSpPr>
            <a:cxnSpLocks/>
          </p:cNvCxnSpPr>
          <p:nvPr/>
        </p:nvCxnSpPr>
        <p:spPr>
          <a:xfrm flipH="1">
            <a:off x="1935802" y="1572768"/>
            <a:ext cx="3658598" cy="352921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776A406-4397-47AC-BC67-6F862405E821}"/>
              </a:ext>
            </a:extLst>
          </p:cNvPr>
          <p:cNvCxnSpPr>
            <a:cxnSpLocks/>
          </p:cNvCxnSpPr>
          <p:nvPr/>
        </p:nvCxnSpPr>
        <p:spPr>
          <a:xfrm flipH="1">
            <a:off x="4110088" y="2845517"/>
            <a:ext cx="1484312" cy="262003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6011A9D1-5ACA-4E69-A528-166B42028194}"/>
              </a:ext>
            </a:extLst>
          </p:cNvPr>
          <p:cNvSpPr/>
          <p:nvPr/>
        </p:nvSpPr>
        <p:spPr>
          <a:xfrm>
            <a:off x="5949006" y="3585521"/>
            <a:ext cx="54835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65A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took from 2007 to May 2009 to finally hit the bottom.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1BC52FF-7596-9140-848A-8EB000902A66}"/>
              </a:ext>
            </a:extLst>
          </p:cNvPr>
          <p:cNvSpPr txBox="1">
            <a:spLocks/>
          </p:cNvSpPr>
          <p:nvPr/>
        </p:nvSpPr>
        <p:spPr>
          <a:xfrm>
            <a:off x="4482023" y="-1657126"/>
            <a:ext cx="6815404" cy="167797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lnSpc>
                <a:spcPct val="100000"/>
              </a:lnSpc>
              <a:buClr>
                <a:srgbClr val="008441"/>
              </a:buClr>
              <a:buFont typeface="Wingdings" pitchFamily="2" charset="2"/>
              <a:buChar char="§"/>
            </a:pP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10/07/07 the DOW was at 13,042</a:t>
            </a:r>
          </a:p>
          <a:p>
            <a:pPr marL="571500" indent="-571500">
              <a:lnSpc>
                <a:spcPct val="100000"/>
              </a:lnSpc>
              <a:buClr>
                <a:srgbClr val="008441"/>
              </a:buClr>
              <a:buFont typeface="Wingdings" pitchFamily="2" charset="2"/>
              <a:buChar char="§"/>
            </a:pP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By 3/02/08 it was 11,893</a:t>
            </a:r>
          </a:p>
          <a:p>
            <a:pPr marL="571500" indent="-571500">
              <a:lnSpc>
                <a:spcPct val="100000"/>
              </a:lnSpc>
              <a:buClr>
                <a:srgbClr val="008441"/>
              </a:buClr>
              <a:buFont typeface="Wingdings" pitchFamily="2" charset="2"/>
              <a:buChar char="§"/>
            </a:pP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4/27/08 back up to 13,058</a:t>
            </a:r>
          </a:p>
        </p:txBody>
      </p:sp>
    </p:spTree>
    <p:extLst>
      <p:ext uri="{BB962C8B-B14F-4D97-AF65-F5344CB8AC3E}">
        <p14:creationId xmlns:p14="http://schemas.microsoft.com/office/powerpoint/2010/main" val="345759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365265-66F5-4D06-8E95-77D637088BD2}"/>
              </a:ext>
            </a:extLst>
          </p:cNvPr>
          <p:cNvSpPr/>
          <p:nvPr/>
        </p:nvSpPr>
        <p:spPr>
          <a:xfrm>
            <a:off x="2560320" y="1815839"/>
            <a:ext cx="75895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i="1" dirty="0">
                <a:solidFill>
                  <a:srgbClr val="0065A3"/>
                </a:solidFill>
              </a:rPr>
              <a:t>“What is the right strategy to protect your wealth and grow it when the market rebounds?”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785D05-5B10-6B42-996C-B5A9B196D998}"/>
              </a:ext>
            </a:extLst>
          </p:cNvPr>
          <p:cNvSpPr/>
          <p:nvPr/>
        </p:nvSpPr>
        <p:spPr>
          <a:xfrm>
            <a:off x="1993392" y="1834127"/>
            <a:ext cx="201168" cy="3249937"/>
          </a:xfrm>
          <a:prstGeom prst="rect">
            <a:avLst/>
          </a:prstGeom>
          <a:solidFill>
            <a:srgbClr val="0084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66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1B15D22-B723-4404-A439-01C60AC57336}"/>
              </a:ext>
            </a:extLst>
          </p:cNvPr>
          <p:cNvSpPr/>
          <p:nvPr/>
        </p:nvSpPr>
        <p:spPr>
          <a:xfrm>
            <a:off x="1554480" y="1954782"/>
            <a:ext cx="9473184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spcBef>
                <a:spcPts val="1200"/>
              </a:spcBef>
              <a:buClr>
                <a:srgbClr val="008441"/>
              </a:buClr>
              <a:buFont typeface="Wingdings" pitchFamily="2" charset="2"/>
              <a:buChar char="§"/>
            </a:pPr>
            <a:r>
              <a:rPr lang="en-US" sz="4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Hold on and wait for the rebound?</a:t>
            </a:r>
          </a:p>
          <a:p>
            <a:pPr marL="685800" indent="-685800">
              <a:spcBef>
                <a:spcPts val="1200"/>
              </a:spcBef>
              <a:buClr>
                <a:srgbClr val="008441"/>
              </a:buClr>
              <a:buFont typeface="Wingdings" pitchFamily="2" charset="2"/>
              <a:buChar char="§"/>
            </a:pPr>
            <a:r>
              <a:rPr lang="en-US" sz="4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Put it in cash to protect yourself from other losses?</a:t>
            </a:r>
          </a:p>
          <a:p>
            <a:pPr marL="685800" indent="-685800">
              <a:spcBef>
                <a:spcPts val="1200"/>
              </a:spcBef>
              <a:buClr>
                <a:srgbClr val="008441"/>
              </a:buClr>
              <a:buFont typeface="Wingdings" pitchFamily="2" charset="2"/>
              <a:buChar char="§"/>
            </a:pPr>
            <a:r>
              <a:rPr lang="en-US" sz="4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Is there a better option?</a:t>
            </a:r>
          </a:p>
        </p:txBody>
      </p:sp>
    </p:spTree>
    <p:extLst>
      <p:ext uri="{BB962C8B-B14F-4D97-AF65-F5344CB8AC3E}">
        <p14:creationId xmlns:p14="http://schemas.microsoft.com/office/powerpoint/2010/main" val="315873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E227B-7145-4776-A2D8-341EC3C02B31}"/>
              </a:ext>
            </a:extLst>
          </p:cNvPr>
          <p:cNvSpPr txBox="1">
            <a:spLocks/>
          </p:cNvSpPr>
          <p:nvPr/>
        </p:nvSpPr>
        <p:spPr>
          <a:xfrm>
            <a:off x="645677" y="520239"/>
            <a:ext cx="11326867" cy="15501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b="1" dirty="0">
                <a:solidFill>
                  <a:srgbClr val="0065A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 will the market bottom out and start to recover?</a:t>
            </a:r>
            <a:br>
              <a:rPr lang="en-US" sz="3400" b="1" dirty="0">
                <a:solidFill>
                  <a:srgbClr val="0065A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400" b="1" dirty="0">
                <a:solidFill>
                  <a:srgbClr val="0065A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will the shut down impact the economy and the market?</a:t>
            </a:r>
          </a:p>
        </p:txBody>
      </p:sp>
      <p:pic>
        <p:nvPicPr>
          <p:cNvPr id="4" name="Picture 3" descr="Screen Shot 2020-03-23 at 10.46.15 AM.png">
            <a:extLst>
              <a:ext uri="{FF2B5EF4-FFF2-40B4-BE49-F238E27FC236}">
                <a16:creationId xmlns:a16="http://schemas.microsoft.com/office/drawing/2014/main" id="{238ABC0C-0E83-4591-846F-384F052AC9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"/>
          <a:stretch/>
        </p:blipFill>
        <p:spPr>
          <a:xfrm>
            <a:off x="645676" y="1712964"/>
            <a:ext cx="5446565" cy="44608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65E95C-CEE9-4FD8-A1C8-526E0182FB96}"/>
              </a:ext>
            </a:extLst>
          </p:cNvPr>
          <p:cNvSpPr txBox="1"/>
          <p:nvPr/>
        </p:nvSpPr>
        <p:spPr>
          <a:xfrm>
            <a:off x="8586612" y="6295791"/>
            <a:ext cx="2642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Source: Foxbusiness.com</a:t>
            </a:r>
          </a:p>
          <a:p>
            <a:pPr algn="r"/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61E39B-701F-40B0-980D-9AC2EEE85E2C}"/>
              </a:ext>
            </a:extLst>
          </p:cNvPr>
          <p:cNvSpPr txBox="1"/>
          <p:nvPr/>
        </p:nvSpPr>
        <p:spPr>
          <a:xfrm>
            <a:off x="902822" y="6211669"/>
            <a:ext cx="2006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Source: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</a:rPr>
              <a:t>CNBC.com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440C11E-0AA0-DB4F-AA8A-6E921C694DD8}"/>
              </a:ext>
            </a:extLst>
          </p:cNvPr>
          <p:cNvGrpSpPr/>
          <p:nvPr/>
        </p:nvGrpSpPr>
        <p:grpSpPr>
          <a:xfrm>
            <a:off x="6605882" y="1712963"/>
            <a:ext cx="4897270" cy="4655980"/>
            <a:chOff x="6880202" y="2911029"/>
            <a:chExt cx="3560173" cy="3384762"/>
          </a:xfrm>
        </p:grpSpPr>
        <p:pic>
          <p:nvPicPr>
            <p:cNvPr id="3" name="Picture 2" descr="Screen Shot 2020-03-23 at 10.47.25 AM.png">
              <a:extLst>
                <a:ext uri="{FF2B5EF4-FFF2-40B4-BE49-F238E27FC236}">
                  <a16:creationId xmlns:a16="http://schemas.microsoft.com/office/drawing/2014/main" id="{7B1F408E-E59D-4707-A870-466E0EE27C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023"/>
            <a:stretch/>
          </p:blipFill>
          <p:spPr>
            <a:xfrm>
              <a:off x="6880202" y="3304032"/>
              <a:ext cx="3560173" cy="2991759"/>
            </a:xfrm>
            <a:prstGeom prst="rect">
              <a:avLst/>
            </a:prstGeom>
          </p:spPr>
        </p:pic>
        <p:pic>
          <p:nvPicPr>
            <p:cNvPr id="8" name="Picture 7" descr="Screen Shot 2020-03-23 at 10.47.25 AM.png">
              <a:extLst>
                <a:ext uri="{FF2B5EF4-FFF2-40B4-BE49-F238E27FC236}">
                  <a16:creationId xmlns:a16="http://schemas.microsoft.com/office/drawing/2014/main" id="{C78CB4F6-7DB3-4B46-B4F4-D5E9D89704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1721"/>
            <a:stretch/>
          </p:blipFill>
          <p:spPr>
            <a:xfrm>
              <a:off x="6880202" y="2911029"/>
              <a:ext cx="3560173" cy="3811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357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20-03-23 at 10.16.22 AM.png">
            <a:extLst>
              <a:ext uri="{FF2B5EF4-FFF2-40B4-BE49-F238E27FC236}">
                <a16:creationId xmlns:a16="http://schemas.microsoft.com/office/drawing/2014/main" id="{1215FEBA-D1B7-459A-A1DB-4845D4846E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4"/>
          <a:stretch/>
        </p:blipFill>
        <p:spPr>
          <a:xfrm>
            <a:off x="4643752" y="878479"/>
            <a:ext cx="7548248" cy="520532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5A075-D78B-49B3-8755-58EE7507A19D}"/>
              </a:ext>
            </a:extLst>
          </p:cNvPr>
          <p:cNvSpPr txBox="1">
            <a:spLocks/>
          </p:cNvSpPr>
          <p:nvPr/>
        </p:nvSpPr>
        <p:spPr>
          <a:xfrm>
            <a:off x="677160" y="3621024"/>
            <a:ext cx="3919224" cy="283584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8441"/>
              </a:buClr>
              <a:buFont typeface="Wingdings" pitchFamily="2" charset="2"/>
              <a:buChar char="§"/>
            </a:pP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average investor over 30 years underperformed the S&amp;P 500 by 5.88 points, earning just 4.1% compared to 10%.</a:t>
            </a:r>
          </a:p>
          <a:p>
            <a:pPr>
              <a:buClr>
                <a:srgbClr val="008441"/>
              </a:buClr>
              <a:buFont typeface="Wingdings" pitchFamily="2" charset="2"/>
              <a:buChar char="§"/>
            </a:pPr>
            <a:endParaRPr lang="en-US" sz="2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3DC2EE-D878-45BF-9BCC-411E451629D4}"/>
              </a:ext>
            </a:extLst>
          </p:cNvPr>
          <p:cNvSpPr txBox="1">
            <a:spLocks/>
          </p:cNvSpPr>
          <p:nvPr/>
        </p:nvSpPr>
        <p:spPr>
          <a:xfrm>
            <a:off x="677160" y="1073551"/>
            <a:ext cx="4028952" cy="372462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65A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Dalbar</a:t>
            </a:r>
            <a:r>
              <a:rPr lang="en-US" sz="3600" b="1" dirty="0">
                <a:solidFill>
                  <a:srgbClr val="0065A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Quantitative Analysis of Investor Behavior Report Findings</a:t>
            </a:r>
          </a:p>
        </p:txBody>
      </p:sp>
    </p:spTree>
    <p:extLst>
      <p:ext uri="{BB962C8B-B14F-4D97-AF65-F5344CB8AC3E}">
        <p14:creationId xmlns:p14="http://schemas.microsoft.com/office/powerpoint/2010/main" val="315098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204F5D6-6176-7945-8374-9E001E8692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17" y="1992279"/>
            <a:ext cx="10705490" cy="47625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ADF8E3-D981-4D10-B537-6261002F4228}"/>
              </a:ext>
            </a:extLst>
          </p:cNvPr>
          <p:cNvSpPr txBox="1">
            <a:spLocks/>
          </p:cNvSpPr>
          <p:nvPr/>
        </p:nvSpPr>
        <p:spPr>
          <a:xfrm>
            <a:off x="738811" y="735766"/>
            <a:ext cx="10916741" cy="13612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rgbClr val="0065A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do investors do so poorly?</a:t>
            </a:r>
            <a:b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Investor Cycle of Emotion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9E1CCA9-9D00-8940-A5AB-E74BDB9848A0}"/>
              </a:ext>
            </a:extLst>
          </p:cNvPr>
          <p:cNvGrpSpPr/>
          <p:nvPr/>
        </p:nvGrpSpPr>
        <p:grpSpPr>
          <a:xfrm>
            <a:off x="2284617" y="2840682"/>
            <a:ext cx="2217588" cy="3316393"/>
            <a:chOff x="2284617" y="2840682"/>
            <a:chExt cx="2217588" cy="331639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DEDD5BB-DB65-C14A-B029-E174305486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4617" y="2840682"/>
              <a:ext cx="2217588" cy="3316393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FEF4D5E-200E-D049-BD65-1A553156A42D}"/>
                </a:ext>
              </a:extLst>
            </p:cNvPr>
            <p:cNvSpPr txBox="1"/>
            <p:nvPr/>
          </p:nvSpPr>
          <p:spPr>
            <a:xfrm>
              <a:off x="2714921" y="4032387"/>
              <a:ext cx="13668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Point of </a:t>
              </a:r>
              <a:r>
                <a:rPr lang="en-US" b="1" dirty="0">
                  <a:solidFill>
                    <a:schemeClr val="bg1"/>
                  </a:solidFill>
                </a:rPr>
                <a:t>Maximum</a:t>
              </a:r>
              <a:r>
                <a:rPr lang="en-US" dirty="0">
                  <a:solidFill>
                    <a:schemeClr val="bg1"/>
                  </a:solidFill>
                </a:rPr>
                <a:t> Financial </a:t>
              </a:r>
              <a:r>
                <a:rPr lang="en-US" b="1" dirty="0">
                  <a:solidFill>
                    <a:schemeClr val="bg1"/>
                  </a:solidFill>
                </a:rPr>
                <a:t>Risk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634B72A-74F5-D14F-9BB6-A21ABAA60D27}"/>
              </a:ext>
            </a:extLst>
          </p:cNvPr>
          <p:cNvGrpSpPr/>
          <p:nvPr/>
        </p:nvGrpSpPr>
        <p:grpSpPr>
          <a:xfrm>
            <a:off x="7035679" y="2718415"/>
            <a:ext cx="2317481" cy="3056677"/>
            <a:chOff x="7035679" y="2718415"/>
            <a:chExt cx="2317481" cy="305667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7ABC814-E49F-D74A-BA1A-E517438830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5679" y="2718415"/>
              <a:ext cx="2317481" cy="3056677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A82C2D5-2B04-2349-B4A3-C8E46A976AE6}"/>
                </a:ext>
              </a:extLst>
            </p:cNvPr>
            <p:cNvSpPr txBox="1"/>
            <p:nvPr/>
          </p:nvSpPr>
          <p:spPr>
            <a:xfrm>
              <a:off x="7541444" y="3617607"/>
              <a:ext cx="13668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Point of </a:t>
              </a:r>
              <a:r>
                <a:rPr lang="en-US" b="1" dirty="0">
                  <a:solidFill>
                    <a:schemeClr val="bg1"/>
                  </a:solidFill>
                </a:rPr>
                <a:t>Maximum</a:t>
              </a:r>
              <a:r>
                <a:rPr lang="en-US" dirty="0">
                  <a:solidFill>
                    <a:schemeClr val="bg1"/>
                  </a:solidFill>
                </a:rPr>
                <a:t> Financial </a:t>
              </a:r>
              <a:r>
                <a:rPr lang="en-US" b="1" dirty="0">
                  <a:solidFill>
                    <a:schemeClr val="bg1"/>
                  </a:solidFill>
                </a:rPr>
                <a:t>Opportunity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F167E5D-EE72-6240-A711-ED189E9F4E4C}"/>
              </a:ext>
            </a:extLst>
          </p:cNvPr>
          <p:cNvGrpSpPr/>
          <p:nvPr/>
        </p:nvGrpSpPr>
        <p:grpSpPr>
          <a:xfrm>
            <a:off x="355248" y="2143380"/>
            <a:ext cx="1553624" cy="899192"/>
            <a:chOff x="355248" y="2143380"/>
            <a:chExt cx="1553624" cy="899192"/>
          </a:xfrm>
        </p:grpSpPr>
        <p:sp>
          <p:nvSpPr>
            <p:cNvPr id="18" name="Cloud Callout 17">
              <a:extLst>
                <a:ext uri="{FF2B5EF4-FFF2-40B4-BE49-F238E27FC236}">
                  <a16:creationId xmlns:a16="http://schemas.microsoft.com/office/drawing/2014/main" id="{A4ED2FF3-26BD-2E49-ABF1-202AE84E3851}"/>
                </a:ext>
              </a:extLst>
            </p:cNvPr>
            <p:cNvSpPr/>
            <p:nvPr/>
          </p:nvSpPr>
          <p:spPr>
            <a:xfrm>
              <a:off x="355248" y="2143380"/>
              <a:ext cx="1553624" cy="899192"/>
            </a:xfrm>
            <a:prstGeom prst="cloudCallout">
              <a:avLst>
                <a:gd name="adj1" fmla="val 61201"/>
                <a:gd name="adj2" fmla="val 3888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E1A4CD5-4EAE-A746-842F-48C79BBB086D}"/>
                </a:ext>
              </a:extLst>
            </p:cNvPr>
            <p:cNvSpPr txBox="1"/>
            <p:nvPr/>
          </p:nvSpPr>
          <p:spPr>
            <a:xfrm rot="21060706">
              <a:off x="536237" y="2260383"/>
              <a:ext cx="12293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Wow, I feel  great about this investment!</a:t>
              </a:r>
              <a:endParaRPr lang="en-US" sz="1200" b="1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E0E2EA8-88A3-6249-B4A7-073E7975DA22}"/>
              </a:ext>
            </a:extLst>
          </p:cNvPr>
          <p:cNvGrpSpPr/>
          <p:nvPr/>
        </p:nvGrpSpPr>
        <p:grpSpPr>
          <a:xfrm>
            <a:off x="5040715" y="2168319"/>
            <a:ext cx="1994964" cy="899192"/>
            <a:chOff x="5040715" y="2168319"/>
            <a:chExt cx="1994964" cy="899192"/>
          </a:xfrm>
        </p:grpSpPr>
        <p:sp>
          <p:nvSpPr>
            <p:cNvPr id="20" name="Cloud Callout 19">
              <a:extLst>
                <a:ext uri="{FF2B5EF4-FFF2-40B4-BE49-F238E27FC236}">
                  <a16:creationId xmlns:a16="http://schemas.microsoft.com/office/drawing/2014/main" id="{ABDD34EB-09B5-F64A-AA85-381A44842EEF}"/>
                </a:ext>
              </a:extLst>
            </p:cNvPr>
            <p:cNvSpPr/>
            <p:nvPr/>
          </p:nvSpPr>
          <p:spPr>
            <a:xfrm>
              <a:off x="5040715" y="2168319"/>
              <a:ext cx="1994964" cy="899192"/>
            </a:xfrm>
            <a:prstGeom prst="cloudCallout">
              <a:avLst>
                <a:gd name="adj1" fmla="val -63921"/>
                <a:gd name="adj2" fmla="val 35741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B050887-6960-C24B-8D04-3D77C2692324}"/>
                </a:ext>
              </a:extLst>
            </p:cNvPr>
            <p:cNvSpPr txBox="1"/>
            <p:nvPr/>
          </p:nvSpPr>
          <p:spPr>
            <a:xfrm rot="21309615">
              <a:off x="5163188" y="2352715"/>
              <a:ext cx="17500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Temporary setback.</a:t>
              </a:r>
              <a:br>
                <a:rPr lang="en-US" sz="12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en-US" sz="12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I’m a long-term investor.</a:t>
              </a:r>
              <a:endParaRPr lang="en-US" sz="1200" b="1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40E4803-7CA7-9A41-95C8-622F0EDE9977}"/>
              </a:ext>
            </a:extLst>
          </p:cNvPr>
          <p:cNvGrpSpPr/>
          <p:nvPr/>
        </p:nvGrpSpPr>
        <p:grpSpPr>
          <a:xfrm>
            <a:off x="4685975" y="5496151"/>
            <a:ext cx="1691672" cy="899192"/>
            <a:chOff x="4685975" y="5496151"/>
            <a:chExt cx="1691672" cy="899192"/>
          </a:xfrm>
        </p:grpSpPr>
        <p:sp>
          <p:nvSpPr>
            <p:cNvPr id="22" name="Cloud Callout 21">
              <a:extLst>
                <a:ext uri="{FF2B5EF4-FFF2-40B4-BE49-F238E27FC236}">
                  <a16:creationId xmlns:a16="http://schemas.microsoft.com/office/drawing/2014/main" id="{F3D47E8D-AF09-B147-B52F-BF897656F469}"/>
                </a:ext>
              </a:extLst>
            </p:cNvPr>
            <p:cNvSpPr/>
            <p:nvPr/>
          </p:nvSpPr>
          <p:spPr>
            <a:xfrm rot="21360575">
              <a:off x="4685975" y="5496151"/>
              <a:ext cx="1691672" cy="899192"/>
            </a:xfrm>
            <a:prstGeom prst="cloudCallout">
              <a:avLst>
                <a:gd name="adj1" fmla="val 76035"/>
                <a:gd name="adj2" fmla="val -29413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D9281CE-A9D7-9742-83E3-E28AA01AC04F}"/>
                </a:ext>
              </a:extLst>
            </p:cNvPr>
            <p:cNvSpPr txBox="1"/>
            <p:nvPr/>
          </p:nvSpPr>
          <p:spPr>
            <a:xfrm rot="21060706">
              <a:off x="4802986" y="5704198"/>
              <a:ext cx="15257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Maybe the markets just aren’t for me.</a:t>
              </a:r>
              <a:endParaRPr lang="en-US" sz="1200" b="1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639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8730</TotalTime>
  <Words>401</Words>
  <Application>Microsoft Macintosh PowerPoint</Application>
  <PresentationFormat>Widescreen</PresentationFormat>
  <Paragraphs>57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Drake</dc:creator>
  <cp:lastModifiedBy>Amy Dulara</cp:lastModifiedBy>
  <cp:revision>34</cp:revision>
  <dcterms:created xsi:type="dcterms:W3CDTF">2020-07-17T14:25:50Z</dcterms:created>
  <dcterms:modified xsi:type="dcterms:W3CDTF">2024-04-19T14:24:29Z</dcterms:modified>
</cp:coreProperties>
</file>