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75" r:id="rId5"/>
    <p:sldId id="257" r:id="rId6"/>
    <p:sldId id="265" r:id="rId7"/>
    <p:sldId id="262" r:id="rId8"/>
    <p:sldId id="263" r:id="rId9"/>
    <p:sldId id="269" r:id="rId10"/>
    <p:sldId id="276" r:id="rId11"/>
    <p:sldId id="270" r:id="rId12"/>
    <p:sldId id="268" r:id="rId13"/>
    <p:sldId id="264" r:id="rId14"/>
    <p:sldId id="26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mmelle Abraham" initials="SA" lastIdx="12" clrIdx="0">
    <p:extLst>
      <p:ext uri="{19B8F6BF-5375-455C-9EA6-DF929625EA0E}">
        <p15:presenceInfo xmlns:p15="http://schemas.microsoft.com/office/powerpoint/2012/main" userId="Semmelle Abrah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/>
    <p:restoredTop sz="94677"/>
  </p:normalViewPr>
  <p:slideViewPr>
    <p:cSldViewPr snapToGrid="0" snapToObjects="1" showGuides="1">
      <p:cViewPr varScale="1">
        <p:scale>
          <a:sx n="107" d="100"/>
          <a:sy n="107" d="100"/>
        </p:scale>
        <p:origin x="168" y="528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SW_AdvisorMarketing-1/_MOMENTUM%20Advisor%20Files/Abraham,%20Zach%20(Bulwark%20Capital%20Management)/POWERPOINT/Abraham%20(Zach)%20Virtual%20Roadshow%20PowerPoint%20Updates%2036835355_0321/CONTENT/032221-Updated%20Presentation%20Charts%202021_J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SW_AdvisorMarketing-1/_MOMENTUM%20Advisor%20Files/Abraham,%20Zach%20(Bulwark%20Capital%20Management)/POWERPOINT/Abraham%20(Zach)%20Virtual%20Roadshow%20PowerPoint%20Updates%2036835355_0321/CONTENT/032221-Updated%20Presentation%20Charts%202021_J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SW_AdvisorMarketing-1/_MOMENTUM%20Advisor%20Files/Abraham,%20Zach%20(Bulwark%20Capital%20Management)/POWERPOINT/Abraham%20(Zach)%20Virtual%20Roadshow%20PowerPoint%20Updates%2036835355_0321/CONTENT/032221-Updated%20Presentation%20Charts%202021_JB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SW_AdvisorMarketing-1/_MOMENTUM%20Advisor%20Files/Abraham,%20Zach%20(Bulwark%20Capital%20Management)/POWERPOINT/Abraham%20(Zach)%20Virtual%20Roadshow%20PowerPoint%20Updates%2036835355_0321/CONTENT/032221-Updated%20Presentation%20Charts%202021_JB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531-1940-A535-A2DCEC73AF0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531-1940-A535-A2DCEC73AF0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531-1940-A535-A2DCEC73AF0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531-1940-A535-A2DCEC73AF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076F1F6-C672-0546-A85E-D7224D486D28}" type="CATEGORYNAME">
                      <a:rPr lang="en-US" sz="2200" b="1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[CATEGORY NAME]</a:t>
                    </a:fld>
                    <a:r>
                      <a:rPr lang="en-US" sz="2200" b="1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fld id="{3511950A-A3BD-9444-AF05-B5ADEBE0824B}" type="VALUE">
                      <a:rPr lang="en-US" sz="2200" b="1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[VALUE]</a:t>
                    </a:fld>
                    <a:endParaRPr lang="en-US" sz="2200" b="1" baseline="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531-1940-A535-A2DCEC73AF0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cap="none" spc="0" baseline="0">
                        <a:ln/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7B83934A-EEAF-F547-9218-E5DA8C2E4331}" type="CATEGORYNAME">
                      <a:rPr lang="en-US" sz="2200" b="1" cap="none" spc="0" smtClean="0">
                        <a:ln/>
                        <a:solidFill>
                          <a:schemeClr val="bg1"/>
                        </a:solidFill>
                        <a:effectLst/>
                      </a:rPr>
                      <a:pPr>
                        <a:defRPr sz="2200" b="1" cap="none" spc="0">
                          <a:ln/>
                          <a:solidFill>
                            <a:schemeClr val="bg1"/>
                          </a:solidFill>
                          <a:effectLst/>
                        </a:defRPr>
                      </a:pPr>
                      <a:t>[CATEGORY NAME]</a:t>
                    </a:fld>
                    <a:r>
                      <a:rPr lang="en-US" sz="2200" b="1" cap="none" spc="0" baseline="0" dirty="0">
                        <a:ln/>
                        <a:solidFill>
                          <a:schemeClr val="bg1"/>
                        </a:solidFill>
                        <a:effectLst/>
                      </a:rPr>
                      <a:t> </a:t>
                    </a:r>
                    <a:fld id="{C6E5912E-8C8C-2D4F-A255-A0751E05B01E}" type="VALUE">
                      <a:rPr lang="en-US" sz="2200" b="1" cap="none" spc="0" baseline="0">
                        <a:ln/>
                        <a:solidFill>
                          <a:schemeClr val="bg1"/>
                        </a:solidFill>
                        <a:effectLst/>
                      </a:rPr>
                      <a:pPr>
                        <a:defRPr sz="2200" b="1" cap="none" spc="0">
                          <a:ln/>
                          <a:solidFill>
                            <a:schemeClr val="bg1"/>
                          </a:solidFill>
                          <a:effectLst/>
                        </a:defRPr>
                      </a:pPr>
                      <a:t>[VALUE]</a:t>
                    </a:fld>
                    <a:endParaRPr lang="en-US" sz="2200" b="1" cap="none" spc="0" baseline="0" dirty="0">
                      <a:ln/>
                      <a:solidFill>
                        <a:schemeClr val="bg1"/>
                      </a:solidFill>
                      <a:effectLst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cap="none" spc="0" baseline="0">
                      <a:ln/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531-1940-A535-A2DCEC73AF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Stocks</c:v>
                </c:pt>
                <c:pt idx="1">
                  <c:v>Bonds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31-1940-A535-A2DCEC73A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i="0" baseline="0" dirty="0">
                <a:solidFill>
                  <a:srgbClr val="0D3C51"/>
                </a:solidFill>
              </a:rPr>
              <a:t>Helios/JP Morgan Mosaic II vs S&amp;P 500/Barclays Aggregate (60/40)</a:t>
            </a:r>
          </a:p>
          <a:p>
            <a:pPr>
              <a:defRPr/>
            </a:pPr>
            <a:r>
              <a:rPr lang="en-GB" sz="2000" b="1" i="0" baseline="0" dirty="0">
                <a:solidFill>
                  <a:srgbClr val="0D3C51"/>
                </a:solidFill>
              </a:rPr>
              <a:t>$1 million invested with $40,000 withdrawal each year</a:t>
            </a:r>
          </a:p>
          <a:p>
            <a:pPr>
              <a:defRPr/>
            </a:pPr>
            <a:r>
              <a:rPr lang="en-GB" sz="2000" b="1" i="0" baseline="0" dirty="0">
                <a:solidFill>
                  <a:srgbClr val="0D3C51"/>
                </a:solidFill>
              </a:rPr>
              <a:t>2007-Present</a:t>
            </a:r>
          </a:p>
          <a:p>
            <a:pPr>
              <a:defRPr/>
            </a:pPr>
            <a:endParaRPr lang="en-GB" sz="2000" b="1" i="0" baseline="0" dirty="0">
              <a:solidFill>
                <a:srgbClr val="0D3C51"/>
              </a:solidFill>
            </a:endParaRPr>
          </a:p>
          <a:p>
            <a:pPr>
              <a:defRPr/>
            </a:pPr>
            <a:endParaRPr lang="en-GB" sz="2000" b="1" i="0" baseline="0" dirty="0">
              <a:solidFill>
                <a:srgbClr val="0D3C51"/>
              </a:solidFill>
            </a:endParaRPr>
          </a:p>
        </c:rich>
      </c:tx>
      <c:layout>
        <c:manualLayout>
          <c:xMode val="edge"/>
          <c:yMode val="edge"/>
          <c:x val="0.188068921142053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326581710180974E-2"/>
          <c:y val="0.17204128654383105"/>
          <c:w val="0.80899779990736453"/>
          <c:h val="0.68165472864279075"/>
        </c:manualLayout>
      </c:layout>
      <c:lineChart>
        <c:grouping val="standard"/>
        <c:varyColors val="0"/>
        <c:ser>
          <c:idx val="0"/>
          <c:order val="0"/>
          <c:tx>
            <c:strRef>
              <c:f>'SLIDE 6 &amp; 7'!$B$1</c:f>
              <c:strCache>
                <c:ptCount val="1"/>
                <c:pt idx="0">
                  <c:v>Helios/JPM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Pt>
            <c:idx val="14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76-E94E-9768-52164E4B0753}"/>
              </c:ext>
            </c:extLst>
          </c:dPt>
          <c:dPt>
            <c:idx val="150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76-E94E-9768-52164E4B0753}"/>
              </c:ext>
            </c:extLst>
          </c:dPt>
          <c:dPt>
            <c:idx val="15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76-E94E-9768-52164E4B0753}"/>
              </c:ext>
            </c:extLst>
          </c:dPt>
          <c:dPt>
            <c:idx val="15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76-E94E-9768-52164E4B0753}"/>
              </c:ext>
            </c:extLst>
          </c:dPt>
          <c:dPt>
            <c:idx val="15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76-E94E-9768-52164E4B0753}"/>
              </c:ext>
            </c:extLst>
          </c:dPt>
          <c:dPt>
            <c:idx val="15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76-E94E-9768-52164E4B0753}"/>
              </c:ext>
            </c:extLst>
          </c:dPt>
          <c:dPt>
            <c:idx val="15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76-E94E-9768-52164E4B0753}"/>
              </c:ext>
            </c:extLst>
          </c:dPt>
          <c:dPt>
            <c:idx val="15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FB76-E94E-9768-52164E4B0753}"/>
              </c:ext>
            </c:extLst>
          </c:dPt>
          <c:dPt>
            <c:idx val="15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FB76-E94E-9768-52164E4B0753}"/>
              </c:ext>
            </c:extLst>
          </c:dPt>
          <c:dPt>
            <c:idx val="15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FB76-E94E-9768-52164E4B0753}"/>
              </c:ext>
            </c:extLst>
          </c:dPt>
          <c:dPt>
            <c:idx val="15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FB76-E94E-9768-52164E4B0753}"/>
              </c:ext>
            </c:extLst>
          </c:dPt>
          <c:dPt>
            <c:idx val="160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FB76-E94E-9768-52164E4B0753}"/>
              </c:ext>
            </c:extLst>
          </c:dPt>
          <c:dPt>
            <c:idx val="16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FB76-E94E-9768-52164E4B0753}"/>
              </c:ext>
            </c:extLst>
          </c:dPt>
          <c:dPt>
            <c:idx val="16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FB76-E94E-9768-52164E4B0753}"/>
              </c:ext>
            </c:extLst>
          </c:dPt>
          <c:dPt>
            <c:idx val="16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FB76-E94E-9768-52164E4B0753}"/>
              </c:ext>
            </c:extLst>
          </c:dPt>
          <c:dPt>
            <c:idx val="16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FB76-E94E-9768-52164E4B0753}"/>
              </c:ext>
            </c:extLst>
          </c:dPt>
          <c:dPt>
            <c:idx val="16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FB76-E94E-9768-52164E4B0753}"/>
              </c:ext>
            </c:extLst>
          </c:dPt>
          <c:dPt>
            <c:idx val="16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FB76-E94E-9768-52164E4B0753}"/>
              </c:ext>
            </c:extLst>
          </c:dPt>
          <c:dPt>
            <c:idx val="16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FB76-E94E-9768-52164E4B0753}"/>
              </c:ext>
            </c:extLst>
          </c:dPt>
          <c:dPt>
            <c:idx val="16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FB76-E94E-9768-52164E4B0753}"/>
              </c:ext>
            </c:extLst>
          </c:dPt>
          <c:dPt>
            <c:idx val="16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FB76-E94E-9768-52164E4B0753}"/>
              </c:ext>
            </c:extLst>
          </c:dPt>
          <c:cat>
            <c:numRef>
              <c:f>'SLIDE 6 &amp; 7'!$A$3:$A$187</c:f>
              <c:numCache>
                <c:formatCode>mmm\-yy</c:formatCode>
                <c:ptCount val="185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6 &amp; 7'!$B$3:$B$187</c:f>
              <c:numCache>
                <c:formatCode>General</c:formatCode>
                <c:ptCount val="185"/>
                <c:pt idx="0">
                  <c:v>1016033.3333333333</c:v>
                </c:pt>
                <c:pt idx="1">
                  <c:v>1014903.236111111</c:v>
                </c:pt>
                <c:pt idx="2">
                  <c:v>1026378.9818643979</c:v>
                </c:pt>
                <c:pt idx="3">
                  <c:v>1051700.5967284287</c:v>
                </c:pt>
                <c:pt idx="4">
                  <c:v>1078342.2602846911</c:v>
                </c:pt>
                <c:pt idx="5">
                  <c:v>1070632.8879336771</c:v>
                </c:pt>
                <c:pt idx="6">
                  <c:v>1049682.7165973615</c:v>
                </c:pt>
                <c:pt idx="7">
                  <c:v>1057138.4708692958</c:v>
                </c:pt>
                <c:pt idx="8">
                  <c:v>1083944.1185674488</c:v>
                </c:pt>
                <c:pt idx="9">
                  <c:v>1101284.8148442695</c:v>
                </c:pt>
                <c:pt idx="10">
                  <c:v>1075425.3348111126</c:v>
                </c:pt>
                <c:pt idx="11">
                  <c:v>1068762.484928193</c:v>
                </c:pt>
                <c:pt idx="12">
                  <c:v>1034878.7117335181</c:v>
                </c:pt>
                <c:pt idx="13">
                  <c:v>1034009.7240122617</c:v>
                </c:pt>
                <c:pt idx="14">
                  <c:v>1038667.3817018312</c:v>
                </c:pt>
                <c:pt idx="15">
                  <c:v>1037933.3274396077</c:v>
                </c:pt>
                <c:pt idx="16">
                  <c:v>1030520.6686491789</c:v>
                </c:pt>
                <c:pt idx="17">
                  <c:v>1034240.264450914</c:v>
                </c:pt>
                <c:pt idx="18">
                  <c:v>1037421.7962437947</c:v>
                </c:pt>
                <c:pt idx="19">
                  <c:v>1045344.2745638461</c:v>
                </c:pt>
                <c:pt idx="20">
                  <c:v>1037945.3302884931</c:v>
                </c:pt>
                <c:pt idx="21">
                  <c:v>1031296.7647316563</c:v>
                </c:pt>
                <c:pt idx="22">
                  <c:v>1061204.7088651599</c:v>
                </c:pt>
                <c:pt idx="23">
                  <c:v>1110880.0542439376</c:v>
                </c:pt>
                <c:pt idx="24">
                  <c:v>1044429.7283955556</c:v>
                </c:pt>
                <c:pt idx="25">
                  <c:v>1036897.7840420805</c:v>
                </c:pt>
                <c:pt idx="26">
                  <c:v>1047452.8057812043</c:v>
                </c:pt>
                <c:pt idx="27">
                  <c:v>1041607.2580889056</c:v>
                </c:pt>
                <c:pt idx="28">
                  <c:v>1041688.7356393791</c:v>
                </c:pt>
                <c:pt idx="29">
                  <c:v>1017831.6269155354</c:v>
                </c:pt>
                <c:pt idx="30">
                  <c:v>1030787.9485082866</c:v>
                </c:pt>
                <c:pt idx="31">
                  <c:v>1041126.7195649627</c:v>
                </c:pt>
                <c:pt idx="32">
                  <c:v>1068501.8518615272</c:v>
                </c:pt>
                <c:pt idx="33">
                  <c:v>1050372.2047325566</c:v>
                </c:pt>
                <c:pt idx="34">
                  <c:v>1083453.9730937451</c:v>
                </c:pt>
                <c:pt idx="35">
                  <c:v>1105487.6948400363</c:v>
                </c:pt>
                <c:pt idx="36">
                  <c:v>1043696.1600791472</c:v>
                </c:pt>
                <c:pt idx="37">
                  <c:v>1067942.4812650247</c:v>
                </c:pt>
                <c:pt idx="38">
                  <c:v>1112925.6686545694</c:v>
                </c:pt>
                <c:pt idx="39">
                  <c:v>1128912.2666940801</c:v>
                </c:pt>
                <c:pt idx="40">
                  <c:v>1074667.1411911384</c:v>
                </c:pt>
                <c:pt idx="41">
                  <c:v>1042332.9919174151</c:v>
                </c:pt>
                <c:pt idx="42">
                  <c:v>1090904.8594308808</c:v>
                </c:pt>
                <c:pt idx="43">
                  <c:v>1063911.0559420427</c:v>
                </c:pt>
                <c:pt idx="44">
                  <c:v>1128737.7599925327</c:v>
                </c:pt>
                <c:pt idx="45">
                  <c:v>1156992.2505981047</c:v>
                </c:pt>
                <c:pt idx="46">
                  <c:v>1162702.2911286168</c:v>
                </c:pt>
                <c:pt idx="47">
                  <c:v>1215064.8230444617</c:v>
                </c:pt>
                <c:pt idx="48">
                  <c:v>1193270.4038191431</c:v>
                </c:pt>
                <c:pt idx="49">
                  <c:v>1225378.8917087568</c:v>
                </c:pt>
                <c:pt idx="50">
                  <c:v>1232891.008412513</c:v>
                </c:pt>
                <c:pt idx="51">
                  <c:v>1261428.0992947887</c:v>
                </c:pt>
                <c:pt idx="52">
                  <c:v>1252963.5327518582</c:v>
                </c:pt>
                <c:pt idx="53">
                  <c:v>1239182.1069784227</c:v>
                </c:pt>
                <c:pt idx="54">
                  <c:v>1219328.4483739648</c:v>
                </c:pt>
                <c:pt idx="55">
                  <c:v>1171627.0914567446</c:v>
                </c:pt>
                <c:pt idx="56">
                  <c:v>1110193.2661985364</c:v>
                </c:pt>
                <c:pt idx="57">
                  <c:v>1190448.4051049016</c:v>
                </c:pt>
                <c:pt idx="58">
                  <c:v>1189245.4973490704</c:v>
                </c:pt>
                <c:pt idx="59">
                  <c:v>1189401.4484627591</c:v>
                </c:pt>
                <c:pt idx="60">
                  <c:v>1189673.2583693969</c:v>
                </c:pt>
                <c:pt idx="61">
                  <c:v>1224972.3435809496</c:v>
                </c:pt>
                <c:pt idx="62">
                  <c:v>1245616.5745848741</c:v>
                </c:pt>
                <c:pt idx="63">
                  <c:v>1241985.1188766737</c:v>
                </c:pt>
                <c:pt idx="64">
                  <c:v>1190221.9965105627</c:v>
                </c:pt>
                <c:pt idx="65">
                  <c:v>1218925.847497687</c:v>
                </c:pt>
                <c:pt idx="66">
                  <c:v>1224940.8968739952</c:v>
                </c:pt>
                <c:pt idx="67">
                  <c:v>1250129.661720675</c:v>
                </c:pt>
                <c:pt idx="68">
                  <c:v>1269401.8215285393</c:v>
                </c:pt>
                <c:pt idx="69">
                  <c:v>1261406.280198039</c:v>
                </c:pt>
                <c:pt idx="70">
                  <c:v>1275458.5761157474</c:v>
                </c:pt>
                <c:pt idx="71">
                  <c:v>1292811.0979152576</c:v>
                </c:pt>
                <c:pt idx="72">
                  <c:v>1301982.2087719997</c:v>
                </c:pt>
                <c:pt idx="73">
                  <c:v>1311786.1436719117</c:v>
                </c:pt>
                <c:pt idx="74">
                  <c:v>1348825.6914357902</c:v>
                </c:pt>
                <c:pt idx="75">
                  <c:v>1367862.0478449494</c:v>
                </c:pt>
                <c:pt idx="76">
                  <c:v>1386471.8041794547</c:v>
                </c:pt>
                <c:pt idx="77">
                  <c:v>1372255.0008774686</c:v>
                </c:pt>
                <c:pt idx="78">
                  <c:v>1428276.5648936636</c:v>
                </c:pt>
                <c:pt idx="79">
                  <c:v>1400731.8988891193</c:v>
                </c:pt>
                <c:pt idx="80">
                  <c:v>1446423.767367959</c:v>
                </c:pt>
                <c:pt idx="81">
                  <c:v>1489001.3464683443</c:v>
                </c:pt>
                <c:pt idx="82">
                  <c:v>1512911.7508611875</c:v>
                </c:pt>
                <c:pt idx="83">
                  <c:v>1544813.0495147556</c:v>
                </c:pt>
                <c:pt idx="84">
                  <c:v>1476254.5847489098</c:v>
                </c:pt>
                <c:pt idx="85">
                  <c:v>1529247.8011588131</c:v>
                </c:pt>
                <c:pt idx="86">
                  <c:v>1587475.8163728127</c:v>
                </c:pt>
                <c:pt idx="87">
                  <c:v>1584212.9427345316</c:v>
                </c:pt>
                <c:pt idx="88">
                  <c:v>1610208.057773497</c:v>
                </c:pt>
                <c:pt idx="89">
                  <c:v>1646088.0649704074</c:v>
                </c:pt>
                <c:pt idx="90">
                  <c:v>1619689.2308633048</c:v>
                </c:pt>
                <c:pt idx="91">
                  <c:v>1669241.636125796</c:v>
                </c:pt>
                <c:pt idx="92">
                  <c:v>1640339.4847145369</c:v>
                </c:pt>
                <c:pt idx="93">
                  <c:v>1674109.1523977532</c:v>
                </c:pt>
                <c:pt idx="94">
                  <c:v>1703783.8558765824</c:v>
                </c:pt>
                <c:pt idx="95">
                  <c:v>1706370.8333439038</c:v>
                </c:pt>
                <c:pt idx="96">
                  <c:v>1644467.9825128533</c:v>
                </c:pt>
                <c:pt idx="97">
                  <c:v>1706479.0002556762</c:v>
                </c:pt>
                <c:pt idx="98">
                  <c:v>1658476.2373353131</c:v>
                </c:pt>
                <c:pt idx="99">
                  <c:v>1661285.2942535917</c:v>
                </c:pt>
                <c:pt idx="100">
                  <c:v>1676352.839842543</c:v>
                </c:pt>
                <c:pt idx="101">
                  <c:v>1655084.8883603269</c:v>
                </c:pt>
                <c:pt idx="102">
                  <c:v>1670875.4366591901</c:v>
                </c:pt>
                <c:pt idx="103">
                  <c:v>1600533.0670613952</c:v>
                </c:pt>
                <c:pt idx="104">
                  <c:v>1568055.7975485984</c:v>
                </c:pt>
                <c:pt idx="105">
                  <c:v>1644058.8476899886</c:v>
                </c:pt>
                <c:pt idx="106">
                  <c:v>1651499.8924569469</c:v>
                </c:pt>
                <c:pt idx="107">
                  <c:v>1620147.8764628046</c:v>
                </c:pt>
                <c:pt idx="108">
                  <c:v>1528537.73522367</c:v>
                </c:pt>
                <c:pt idx="109">
                  <c:v>1535245.531796461</c:v>
                </c:pt>
                <c:pt idx="110">
                  <c:v>1617138.9301035677</c:v>
                </c:pt>
                <c:pt idx="111">
                  <c:v>1632065.8367514168</c:v>
                </c:pt>
                <c:pt idx="112">
                  <c:v>1658227.4138852828</c:v>
                </c:pt>
                <c:pt idx="113">
                  <c:v>1665425.8840735175</c:v>
                </c:pt>
                <c:pt idx="114">
                  <c:v>1715432.677849798</c:v>
                </c:pt>
                <c:pt idx="115">
                  <c:v>1724717.1246759398</c:v>
                </c:pt>
                <c:pt idx="116">
                  <c:v>1728834.5984603334</c:v>
                </c:pt>
                <c:pt idx="117">
                  <c:v>1709114.8585968567</c:v>
                </c:pt>
                <c:pt idx="118">
                  <c:v>1772390.927839383</c:v>
                </c:pt>
                <c:pt idx="119">
                  <c:v>1804494.2653213625</c:v>
                </c:pt>
                <c:pt idx="120">
                  <c:v>1790436.6582042505</c:v>
                </c:pt>
                <c:pt idx="121">
                  <c:v>1833136.880653471</c:v>
                </c:pt>
                <c:pt idx="122">
                  <c:v>1838163.3988904257</c:v>
                </c:pt>
                <c:pt idx="123">
                  <c:v>1854664.7569413953</c:v>
                </c:pt>
                <c:pt idx="124">
                  <c:v>1868590.9165554424</c:v>
                </c:pt>
                <c:pt idx="125">
                  <c:v>1884719.8171963929</c:v>
                </c:pt>
                <c:pt idx="126">
                  <c:v>1909857.8460155143</c:v>
                </c:pt>
                <c:pt idx="127">
                  <c:v>1906997.1183044096</c:v>
                </c:pt>
                <c:pt idx="128">
                  <c:v>1947822.3289646576</c:v>
                </c:pt>
                <c:pt idx="129">
                  <c:v>1982281.2070239</c:v>
                </c:pt>
                <c:pt idx="130">
                  <c:v>2029697.2020043689</c:v>
                </c:pt>
                <c:pt idx="131">
                  <c:v>2045138.3161754687</c:v>
                </c:pt>
                <c:pt idx="132">
                  <c:v>2068716.6249217729</c:v>
                </c:pt>
                <c:pt idx="133">
                  <c:v>2007721.7846407969</c:v>
                </c:pt>
                <c:pt idx="134">
                  <c:v>1991426.2955383975</c:v>
                </c:pt>
                <c:pt idx="135">
                  <c:v>1994696.1225614436</c:v>
                </c:pt>
                <c:pt idx="136">
                  <c:v>2033978.6631839643</c:v>
                </c:pt>
                <c:pt idx="137">
                  <c:v>2038819.602909727</c:v>
                </c:pt>
                <c:pt idx="138">
                  <c:v>2080212.2660041361</c:v>
                </c:pt>
                <c:pt idx="139">
                  <c:v>2122170.6091454877</c:v>
                </c:pt>
                <c:pt idx="140">
                  <c:v>2114235.7183470465</c:v>
                </c:pt>
                <c:pt idx="141">
                  <c:v>1988922.3790381765</c:v>
                </c:pt>
                <c:pt idx="142">
                  <c:v>2028640.3331263177</c:v>
                </c:pt>
                <c:pt idx="143">
                  <c:v>1888701.7277354407</c:v>
                </c:pt>
                <c:pt idx="144">
                  <c:v>1966137.9087435855</c:v>
                </c:pt>
                <c:pt idx="145">
                  <c:v>2020394.1334447716</c:v>
                </c:pt>
                <c:pt idx="146">
                  <c:v>2035192.0224329359</c:v>
                </c:pt>
                <c:pt idx="147">
                  <c:v>2096782.8136750162</c:v>
                </c:pt>
                <c:pt idx="148">
                  <c:v>2087604.142472299</c:v>
                </c:pt>
                <c:pt idx="149">
                  <c:v>2246125.4416357391</c:v>
                </c:pt>
                <c:pt idx="150">
                  <c:v>2336569.910924742</c:v>
                </c:pt>
                <c:pt idx="151">
                  <c:v>2290275.9868124276</c:v>
                </c:pt>
                <c:pt idx="152">
                  <c:v>2216199.6704253694</c:v>
                </c:pt>
                <c:pt idx="153">
                  <c:v>2257458.8018562589</c:v>
                </c:pt>
                <c:pt idx="154">
                  <c:v>2271780.2637217562</c:v>
                </c:pt>
                <c:pt idx="155">
                  <c:v>2437155.8523437157</c:v>
                </c:pt>
                <c:pt idx="156">
                  <c:v>2345490.074248339</c:v>
                </c:pt>
                <c:pt idx="157">
                  <c:v>2327870.620484815</c:v>
                </c:pt>
                <c:pt idx="158">
                  <c:v>2195265.3061266947</c:v>
                </c:pt>
                <c:pt idx="159">
                  <c:v>2211708.2259269105</c:v>
                </c:pt>
                <c:pt idx="160">
                  <c:v>2297361.6649180609</c:v>
                </c:pt>
                <c:pt idx="161">
                  <c:v>2345557.6263090502</c:v>
                </c:pt>
                <c:pt idx="162">
                  <c:v>2488180.2350458791</c:v>
                </c:pt>
                <c:pt idx="163">
                  <c:v>2621407.5431447183</c:v>
                </c:pt>
                <c:pt idx="164">
                  <c:v>2533771.482586626</c:v>
                </c:pt>
                <c:pt idx="165">
                  <c:v>2490579.6428620094</c:v>
                </c:pt>
                <c:pt idx="166">
                  <c:v>2780637.3608907703</c:v>
                </c:pt>
                <c:pt idx="167">
                  <c:v>2972545.5758076576</c:v>
                </c:pt>
                <c:pt idx="168">
                  <c:v>2991823.4739068411</c:v>
                </c:pt>
                <c:pt idx="169">
                  <c:v>3150172.102584064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FB76-E94E-9768-52164E4B0753}"/>
            </c:ext>
          </c:extLst>
        </c:ser>
        <c:ser>
          <c:idx val="1"/>
          <c:order val="1"/>
          <c:tx>
            <c:strRef>
              <c:f>'SLIDE 6 &amp; 7'!$C$1</c:f>
              <c:strCache>
                <c:ptCount val="1"/>
                <c:pt idx="0">
                  <c:v>SPY/Barc AGG</c:v>
                </c:pt>
              </c:strCache>
            </c:strRef>
          </c:tx>
          <c:spPr>
            <a:ln w="28575" cap="rnd">
              <a:solidFill>
                <a:srgbClr val="D1B872"/>
              </a:solidFill>
              <a:round/>
            </a:ln>
            <a:effectLst/>
          </c:spPr>
          <c:marker>
            <c:symbol val="none"/>
          </c:marker>
          <c:cat>
            <c:numRef>
              <c:f>'SLIDE 6 &amp; 7'!$A$3:$A$187</c:f>
              <c:numCache>
                <c:formatCode>mmm\-yy</c:formatCode>
                <c:ptCount val="185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6 &amp; 7'!$C$3:$C$187</c:f>
              <c:numCache>
                <c:formatCode>General</c:formatCode>
                <c:ptCount val="185"/>
                <c:pt idx="0">
                  <c:v>987463.98927384918</c:v>
                </c:pt>
                <c:pt idx="1">
                  <c:v>994295.39953388716</c:v>
                </c:pt>
                <c:pt idx="2">
                  <c:v>1019351.4553716253</c:v>
                </c:pt>
                <c:pt idx="3">
                  <c:v>1038725.5263963656</c:v>
                </c:pt>
                <c:pt idx="4">
                  <c:v>1030881.793584249</c:v>
                </c:pt>
                <c:pt idx="5">
                  <c:v>1018871.0202096719</c:v>
                </c:pt>
                <c:pt idx="6">
                  <c:v>1029330.597457208</c:v>
                </c:pt>
                <c:pt idx="7">
                  <c:v>1054511.3509502553</c:v>
                </c:pt>
                <c:pt idx="8">
                  <c:v>1073745.2964752051</c:v>
                </c:pt>
                <c:pt idx="9">
                  <c:v>1046734.0859113194</c:v>
                </c:pt>
                <c:pt idx="10">
                  <c:v>1049514.8754768188</c:v>
                </c:pt>
                <c:pt idx="11">
                  <c:v>1002673.2512406586</c:v>
                </c:pt>
                <c:pt idx="12">
                  <c:v>949001.77017304185</c:v>
                </c:pt>
                <c:pt idx="13">
                  <c:v>942747.79163177218</c:v>
                </c:pt>
                <c:pt idx="14">
                  <c:v>966039.87963579921</c:v>
                </c:pt>
                <c:pt idx="15">
                  <c:v>973467.58598575462</c:v>
                </c:pt>
                <c:pt idx="16">
                  <c:v>924948.82742210594</c:v>
                </c:pt>
                <c:pt idx="17">
                  <c:v>925798.44496088335</c:v>
                </c:pt>
                <c:pt idx="18">
                  <c:v>926622.36544987338</c:v>
                </c:pt>
                <c:pt idx="19">
                  <c:v>865289.09943932784</c:v>
                </c:pt>
                <c:pt idx="20">
                  <c:v>801307.07076904143</c:v>
                </c:pt>
                <c:pt idx="21">
                  <c:v>799109.12476498634</c:v>
                </c:pt>
                <c:pt idx="22">
                  <c:v>794454.78341105906</c:v>
                </c:pt>
                <c:pt idx="23">
                  <c:v>753250.50757672964</c:v>
                </c:pt>
                <c:pt idx="24">
                  <c:v>683964.60600537574</c:v>
                </c:pt>
                <c:pt idx="25">
                  <c:v>707195.4134251324</c:v>
                </c:pt>
                <c:pt idx="26">
                  <c:v>742556.33178784233</c:v>
                </c:pt>
                <c:pt idx="27">
                  <c:v>763918.77200299618</c:v>
                </c:pt>
                <c:pt idx="28">
                  <c:v>766762.48486152547</c:v>
                </c:pt>
                <c:pt idx="29">
                  <c:v>800259.99564351235</c:v>
                </c:pt>
                <c:pt idx="30">
                  <c:v>819317.67220917298</c:v>
                </c:pt>
                <c:pt idx="31">
                  <c:v>832277.27479943295</c:v>
                </c:pt>
                <c:pt idx="32">
                  <c:v>831914.24378425279</c:v>
                </c:pt>
                <c:pt idx="33">
                  <c:v>847126.59959850379</c:v>
                </c:pt>
                <c:pt idx="34">
                  <c:v>857283.16137847863</c:v>
                </c:pt>
                <c:pt idx="35">
                  <c:v>839194.2293918957</c:v>
                </c:pt>
                <c:pt idx="36">
                  <c:v>811325.59438136336</c:v>
                </c:pt>
                <c:pt idx="37">
                  <c:v>838013.05768961064</c:v>
                </c:pt>
                <c:pt idx="38">
                  <c:v>850872.79063205235</c:v>
                </c:pt>
                <c:pt idx="39">
                  <c:v>823870.1119377953</c:v>
                </c:pt>
                <c:pt idx="40">
                  <c:v>805180.31747719948</c:v>
                </c:pt>
                <c:pt idx="41">
                  <c:v>838367.71511689853</c:v>
                </c:pt>
                <c:pt idx="42">
                  <c:v>820254.19649018534</c:v>
                </c:pt>
                <c:pt idx="43">
                  <c:v>853306.24438427063</c:v>
                </c:pt>
                <c:pt idx="44">
                  <c:v>867889.07715131552</c:v>
                </c:pt>
                <c:pt idx="45">
                  <c:v>862453.49083964294</c:v>
                </c:pt>
                <c:pt idx="46">
                  <c:v>892394.6105013655</c:v>
                </c:pt>
                <c:pt idx="47">
                  <c:v>896560.17755708704</c:v>
                </c:pt>
                <c:pt idx="48">
                  <c:v>871291.34990139666</c:v>
                </c:pt>
                <c:pt idx="49">
                  <c:v>875638.7774499699</c:v>
                </c:pt>
                <c:pt idx="50">
                  <c:v>896184.63817273977</c:v>
                </c:pt>
                <c:pt idx="51">
                  <c:v>888999.85972883576</c:v>
                </c:pt>
                <c:pt idx="52">
                  <c:v>885863.98422415147</c:v>
                </c:pt>
                <c:pt idx="53">
                  <c:v>885395.15776512073</c:v>
                </c:pt>
                <c:pt idx="54">
                  <c:v>864087.00621375162</c:v>
                </c:pt>
                <c:pt idx="55">
                  <c:v>832900.52909318334</c:v>
                </c:pt>
                <c:pt idx="56">
                  <c:v>876755.52704938431</c:v>
                </c:pt>
                <c:pt idx="57">
                  <c:v>879560.48910898948</c:v>
                </c:pt>
                <c:pt idx="58">
                  <c:v>887007.38565862295</c:v>
                </c:pt>
                <c:pt idx="59">
                  <c:v>900194.40721462248</c:v>
                </c:pt>
                <c:pt idx="60">
                  <c:v>876727.39022842201</c:v>
                </c:pt>
                <c:pt idx="61">
                  <c:v>893274.44751523086</c:v>
                </c:pt>
                <c:pt idx="62">
                  <c:v>896822.13280934375</c:v>
                </c:pt>
                <c:pt idx="63">
                  <c:v>868638.98930222925</c:v>
                </c:pt>
                <c:pt idx="64">
                  <c:v>890017.06275572698</c:v>
                </c:pt>
                <c:pt idx="65">
                  <c:v>897804.60164355254</c:v>
                </c:pt>
                <c:pt idx="66">
                  <c:v>910557.3796271641</c:v>
                </c:pt>
                <c:pt idx="67">
                  <c:v>919839.00738005922</c:v>
                </c:pt>
                <c:pt idx="68">
                  <c:v>914610.02026458876</c:v>
                </c:pt>
                <c:pt idx="69">
                  <c:v>913693.94138810341</c:v>
                </c:pt>
                <c:pt idx="70">
                  <c:v>915349.93987608654</c:v>
                </c:pt>
                <c:pt idx="71">
                  <c:v>935836.41014534829</c:v>
                </c:pt>
                <c:pt idx="72">
                  <c:v>902382.44262359256</c:v>
                </c:pt>
                <c:pt idx="73">
                  <c:v>922446.67116294987</c:v>
                </c:pt>
                <c:pt idx="74">
                  <c:v>926195.00251569273</c:v>
                </c:pt>
                <c:pt idx="75">
                  <c:v>931902.83102154452</c:v>
                </c:pt>
                <c:pt idx="76">
                  <c:v>923208.73360054742</c:v>
                </c:pt>
                <c:pt idx="77">
                  <c:v>949405.8036786177</c:v>
                </c:pt>
                <c:pt idx="78">
                  <c:v>937554.41758100735</c:v>
                </c:pt>
                <c:pt idx="79">
                  <c:v>955101.79875474179</c:v>
                </c:pt>
                <c:pt idx="80">
                  <c:v>982049.94795497169</c:v>
                </c:pt>
                <c:pt idx="81">
                  <c:v>995866.96389195404</c:v>
                </c:pt>
                <c:pt idx="82">
                  <c:v>1015743.0028300562</c:v>
                </c:pt>
                <c:pt idx="83">
                  <c:v>988488.64316253481</c:v>
                </c:pt>
                <c:pt idx="84">
                  <c:v>973103.93647430534</c:v>
                </c:pt>
                <c:pt idx="85">
                  <c:v>978562.17851506139</c:v>
                </c:pt>
                <c:pt idx="86">
                  <c:v>989901.38634594437</c:v>
                </c:pt>
                <c:pt idx="87">
                  <c:v>1003270.2781681521</c:v>
                </c:pt>
                <c:pt idx="88">
                  <c:v>1011778.4002621337</c:v>
                </c:pt>
                <c:pt idx="89">
                  <c:v>1011060.2549127511</c:v>
                </c:pt>
                <c:pt idx="90">
                  <c:v>1032463.3870459739</c:v>
                </c:pt>
                <c:pt idx="91">
                  <c:v>1025213.660721191</c:v>
                </c:pt>
                <c:pt idx="92">
                  <c:v>1045379.8056271116</c:v>
                </c:pt>
                <c:pt idx="93">
                  <c:v>1061714.0272480403</c:v>
                </c:pt>
                <c:pt idx="94">
                  <c:v>1067371.9279989712</c:v>
                </c:pt>
                <c:pt idx="95">
                  <c:v>1036780.3000339775</c:v>
                </c:pt>
                <c:pt idx="96">
                  <c:v>1031998.9076359671</c:v>
                </c:pt>
                <c:pt idx="97">
                  <c:v>1017883.1368688091</c:v>
                </c:pt>
                <c:pt idx="98">
                  <c:v>1025086.2026669092</c:v>
                </c:pt>
                <c:pt idx="99">
                  <c:v>1028949.1196654255</c:v>
                </c:pt>
                <c:pt idx="100">
                  <c:v>1016254.371466408</c:v>
                </c:pt>
                <c:pt idx="101">
                  <c:v>1032122.3972930771</c:v>
                </c:pt>
                <c:pt idx="102">
                  <c:v>1000777.0397262183</c:v>
                </c:pt>
                <c:pt idx="103">
                  <c:v>978212.92386832705</c:v>
                </c:pt>
                <c:pt idx="104">
                  <c:v>1032433.8337096486</c:v>
                </c:pt>
                <c:pt idx="105">
                  <c:v>1029696.2921974924</c:v>
                </c:pt>
                <c:pt idx="106">
                  <c:v>1021991.9696550351</c:v>
                </c:pt>
                <c:pt idx="107">
                  <c:v>987212.83396051498</c:v>
                </c:pt>
                <c:pt idx="108">
                  <c:v>950111.55854448292</c:v>
                </c:pt>
                <c:pt idx="109">
                  <c:v>986025.86898486607</c:v>
                </c:pt>
                <c:pt idx="110">
                  <c:v>991611.82781590766</c:v>
                </c:pt>
                <c:pt idx="111">
                  <c:v>1009336.2029308577</c:v>
                </c:pt>
                <c:pt idx="112">
                  <c:v>1010454.8434748233</c:v>
                </c:pt>
                <c:pt idx="113">
                  <c:v>1035367.177359611</c:v>
                </c:pt>
                <c:pt idx="114">
                  <c:v>1036331.8816126995</c:v>
                </c:pt>
                <c:pt idx="115">
                  <c:v>1029934.7056697877</c:v>
                </c:pt>
                <c:pt idx="116">
                  <c:v>1011958.4915314286</c:v>
                </c:pt>
                <c:pt idx="117">
                  <c:v>1035267.7255004062</c:v>
                </c:pt>
                <c:pt idx="118">
                  <c:v>1047033.1019599806</c:v>
                </c:pt>
                <c:pt idx="119">
                  <c:v>1053931.0144468215</c:v>
                </c:pt>
                <c:pt idx="120">
                  <c:v>1039187.3335543502</c:v>
                </c:pt>
                <c:pt idx="121">
                  <c:v>1040416.4405679451</c:v>
                </c:pt>
                <c:pt idx="122">
                  <c:v>1052513.6666378973</c:v>
                </c:pt>
                <c:pt idx="123">
                  <c:v>1062091.4677582961</c:v>
                </c:pt>
                <c:pt idx="124">
                  <c:v>1064377.1915306682</c:v>
                </c:pt>
                <c:pt idx="125">
                  <c:v>1085528.2570614307</c:v>
                </c:pt>
                <c:pt idx="126">
                  <c:v>1085453.4101464129</c:v>
                </c:pt>
                <c:pt idx="127">
                  <c:v>1096573.8985971031</c:v>
                </c:pt>
                <c:pt idx="128">
                  <c:v>1116699.2394813176</c:v>
                </c:pt>
                <c:pt idx="129">
                  <c:v>1141043.6531892768</c:v>
                </c:pt>
                <c:pt idx="130">
                  <c:v>1143074.4104343508</c:v>
                </c:pt>
                <c:pt idx="131">
                  <c:v>1174242.5379404793</c:v>
                </c:pt>
                <c:pt idx="132">
                  <c:v>1108000.6125835585</c:v>
                </c:pt>
                <c:pt idx="133">
                  <c:v>1080972.6734579685</c:v>
                </c:pt>
                <c:pt idx="134">
                  <c:v>1090017.9955518872</c:v>
                </c:pt>
                <c:pt idx="135">
                  <c:v>1108357.4525045373</c:v>
                </c:pt>
                <c:pt idx="136">
                  <c:v>1109272.2116037866</c:v>
                </c:pt>
                <c:pt idx="137">
                  <c:v>1142865.3914742251</c:v>
                </c:pt>
                <c:pt idx="138">
                  <c:v>1166013.6172169554</c:v>
                </c:pt>
                <c:pt idx="139">
                  <c:v>1164844.6434724315</c:v>
                </c:pt>
                <c:pt idx="140">
                  <c:v>1113571.9400242215</c:v>
                </c:pt>
                <c:pt idx="141">
                  <c:v>1134857.9919573185</c:v>
                </c:pt>
                <c:pt idx="142">
                  <c:v>1066970.5774037284</c:v>
                </c:pt>
                <c:pt idx="143">
                  <c:v>1115393.1936094884</c:v>
                </c:pt>
                <c:pt idx="144">
                  <c:v>1106450.0899672413</c:v>
                </c:pt>
                <c:pt idx="145">
                  <c:v>1116141.6091851986</c:v>
                </c:pt>
                <c:pt idx="146">
                  <c:v>1157738.2553082951</c:v>
                </c:pt>
                <c:pt idx="147">
                  <c:v>1110312.5657529021</c:v>
                </c:pt>
                <c:pt idx="148">
                  <c:v>1159520.6261088706</c:v>
                </c:pt>
                <c:pt idx="149">
                  <c:v>1185528.936027583</c:v>
                </c:pt>
                <c:pt idx="150">
                  <c:v>1169594.5414498639</c:v>
                </c:pt>
                <c:pt idx="151">
                  <c:v>1182254.7228141795</c:v>
                </c:pt>
                <c:pt idx="152">
                  <c:v>1204035.268262146</c:v>
                </c:pt>
                <c:pt idx="153">
                  <c:v>1233593.9024850167</c:v>
                </c:pt>
                <c:pt idx="154">
                  <c:v>1263313.2535966677</c:v>
                </c:pt>
                <c:pt idx="155">
                  <c:v>1272446.3522796659</c:v>
                </c:pt>
                <c:pt idx="156">
                  <c:v>1161737.2279743252</c:v>
                </c:pt>
                <c:pt idx="157">
                  <c:v>1063857.4773071078</c:v>
                </c:pt>
                <c:pt idx="158">
                  <c:v>1159432.0567737648</c:v>
                </c:pt>
                <c:pt idx="159">
                  <c:v>1199558.5839849599</c:v>
                </c:pt>
                <c:pt idx="160">
                  <c:v>1215478.7703501447</c:v>
                </c:pt>
                <c:pt idx="161">
                  <c:v>1265689.9462105376</c:v>
                </c:pt>
                <c:pt idx="162">
                  <c:v>1265689.9462105376</c:v>
                </c:pt>
                <c:pt idx="163">
                  <c:v>1286093.7399676561</c:v>
                </c:pt>
                <c:pt idx="164">
                  <c:v>1267171.2616393093</c:v>
                </c:pt>
                <c:pt idx="165">
                  <c:v>1363404.1335273185</c:v>
                </c:pt>
                <c:pt idx="166">
                  <c:v>1392877.9568608718</c:v>
                </c:pt>
                <c:pt idx="167">
                  <c:v>1376226.0253612197</c:v>
                </c:pt>
                <c:pt idx="168">
                  <c:v>1359103.1790872577</c:v>
                </c:pt>
                <c:pt idx="169">
                  <c:v>1359103.1790872577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FB76-E94E-9768-52164E4B0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447408"/>
        <c:axId val="997815312"/>
      </c:lineChart>
      <c:dateAx>
        <c:axId val="12174474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21ABD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815312"/>
        <c:crosses val="autoZero"/>
        <c:auto val="1"/>
        <c:lblOffset val="100"/>
        <c:baseTimeUnit val="months"/>
      </c:dateAx>
      <c:valAx>
        <c:axId val="997815312"/>
        <c:scaling>
          <c:orientation val="minMax"/>
          <c:max val="3500000"/>
          <c:min val="500000"/>
        </c:scaling>
        <c:delete val="0"/>
        <c:axPos val="l"/>
        <c:majorGridlines>
          <c:spPr>
            <a:ln w="9525" cap="flat" cmpd="sng" algn="ctr">
              <a:solidFill>
                <a:srgbClr val="CAE8F6"/>
              </a:solidFill>
              <a:round/>
            </a:ln>
            <a:effectLst/>
          </c:spPr>
        </c:majorGridlines>
        <c:numFmt formatCode="[$$-1009]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44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97541127309228"/>
          <c:y val="0.92173647728872965"/>
          <c:w val="0.18604914931539054"/>
          <c:h val="4.9193802387604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i="0" baseline="0">
                <a:solidFill>
                  <a:srgbClr val="0D3C51"/>
                </a:solidFill>
              </a:rPr>
              <a:t>Helios/JP Morgan Mosaic II vs S&amp;P 500/Barclays Aggregate (60/40)</a:t>
            </a:r>
          </a:p>
          <a:p>
            <a:pPr>
              <a:defRPr/>
            </a:pPr>
            <a:r>
              <a:rPr lang="en-GB" sz="2000" b="1" i="0" baseline="0">
                <a:solidFill>
                  <a:srgbClr val="0D3C51"/>
                </a:solidFill>
              </a:rPr>
              <a:t>$1 million invested with $40,000 withdrawal each year</a:t>
            </a:r>
          </a:p>
          <a:p>
            <a:pPr>
              <a:defRPr/>
            </a:pPr>
            <a:r>
              <a:rPr lang="en-GB" sz="2000" b="1" i="0" baseline="0">
                <a:solidFill>
                  <a:srgbClr val="0D3C51"/>
                </a:solidFill>
              </a:rPr>
              <a:t>2007-Present</a:t>
            </a:r>
          </a:p>
          <a:p>
            <a:pPr>
              <a:defRPr/>
            </a:pPr>
            <a:endParaRPr lang="en-GB" sz="2000" b="1" i="0" baseline="0">
              <a:solidFill>
                <a:srgbClr val="0D3C51"/>
              </a:solidFill>
            </a:endParaRPr>
          </a:p>
          <a:p>
            <a:pPr>
              <a:defRPr/>
            </a:pPr>
            <a:endParaRPr lang="en-GB" sz="2000" b="1" i="0" baseline="0">
              <a:solidFill>
                <a:srgbClr val="0D3C51"/>
              </a:solidFill>
            </a:endParaRPr>
          </a:p>
        </c:rich>
      </c:tx>
      <c:layout>
        <c:manualLayout>
          <c:xMode val="edge"/>
          <c:yMode val="edge"/>
          <c:x val="0.188068921142053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326581710180974E-2"/>
          <c:y val="0.17204128654383105"/>
          <c:w val="0.80899779990736453"/>
          <c:h val="0.68165472864279075"/>
        </c:manualLayout>
      </c:layout>
      <c:lineChart>
        <c:grouping val="standard"/>
        <c:varyColors val="0"/>
        <c:ser>
          <c:idx val="0"/>
          <c:order val="0"/>
          <c:tx>
            <c:strRef>
              <c:f>'SLIDE 6 &amp; 7'!$B$1</c:f>
              <c:strCache>
                <c:ptCount val="1"/>
                <c:pt idx="0">
                  <c:v>Helios/JPM</c:v>
                </c:pt>
              </c:strCache>
            </c:strRef>
          </c:tx>
          <c:spPr>
            <a:ln w="28575" cap="rnd">
              <a:solidFill>
                <a:srgbClr val="086990"/>
              </a:solidFill>
              <a:round/>
            </a:ln>
            <a:effectLst/>
          </c:spPr>
          <c:marker>
            <c:symbol val="none"/>
          </c:marker>
          <c:dPt>
            <c:idx val="14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B0-EE4A-BF53-A6085DDBD752}"/>
              </c:ext>
            </c:extLst>
          </c:dPt>
          <c:dPt>
            <c:idx val="150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B0-EE4A-BF53-A6085DDBD752}"/>
              </c:ext>
            </c:extLst>
          </c:dPt>
          <c:dPt>
            <c:idx val="151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B0-EE4A-BF53-A6085DDBD752}"/>
              </c:ext>
            </c:extLst>
          </c:dPt>
          <c:dPt>
            <c:idx val="152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B0-EE4A-BF53-A6085DDBD752}"/>
              </c:ext>
            </c:extLst>
          </c:dPt>
          <c:dPt>
            <c:idx val="153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AB0-EE4A-BF53-A6085DDBD752}"/>
              </c:ext>
            </c:extLst>
          </c:dPt>
          <c:dPt>
            <c:idx val="15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AB0-EE4A-BF53-A6085DDBD752}"/>
              </c:ext>
            </c:extLst>
          </c:dPt>
          <c:dPt>
            <c:idx val="155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AB0-EE4A-BF53-A6085DDBD752}"/>
              </c:ext>
            </c:extLst>
          </c:dPt>
          <c:dPt>
            <c:idx val="156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AB0-EE4A-BF53-A6085DDBD752}"/>
              </c:ext>
            </c:extLst>
          </c:dPt>
          <c:dPt>
            <c:idx val="157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7AB0-EE4A-BF53-A6085DDBD752}"/>
              </c:ext>
            </c:extLst>
          </c:dPt>
          <c:dPt>
            <c:idx val="158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7AB0-EE4A-BF53-A6085DDBD752}"/>
              </c:ext>
            </c:extLst>
          </c:dPt>
          <c:dPt>
            <c:idx val="15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7AB0-EE4A-BF53-A6085DDBD752}"/>
              </c:ext>
            </c:extLst>
          </c:dPt>
          <c:dPt>
            <c:idx val="160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7AB0-EE4A-BF53-A6085DDBD752}"/>
              </c:ext>
            </c:extLst>
          </c:dPt>
          <c:dPt>
            <c:idx val="161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7AB0-EE4A-BF53-A6085DDBD752}"/>
              </c:ext>
            </c:extLst>
          </c:dPt>
          <c:dPt>
            <c:idx val="162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7AB0-EE4A-BF53-A6085DDBD752}"/>
              </c:ext>
            </c:extLst>
          </c:dPt>
          <c:dPt>
            <c:idx val="163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7AB0-EE4A-BF53-A6085DDBD752}"/>
              </c:ext>
            </c:extLst>
          </c:dPt>
          <c:dPt>
            <c:idx val="16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7AB0-EE4A-BF53-A6085DDBD752}"/>
              </c:ext>
            </c:extLst>
          </c:dPt>
          <c:dPt>
            <c:idx val="165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7AB0-EE4A-BF53-A6085DDBD752}"/>
              </c:ext>
            </c:extLst>
          </c:dPt>
          <c:dPt>
            <c:idx val="166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7AB0-EE4A-BF53-A6085DDBD752}"/>
              </c:ext>
            </c:extLst>
          </c:dPt>
          <c:dPt>
            <c:idx val="167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7AB0-EE4A-BF53-A6085DDBD752}"/>
              </c:ext>
            </c:extLst>
          </c:dPt>
          <c:dPt>
            <c:idx val="168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7AB0-EE4A-BF53-A6085DDBD752}"/>
              </c:ext>
            </c:extLst>
          </c:dPt>
          <c:dPt>
            <c:idx val="16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7AB0-EE4A-BF53-A6085DDBD752}"/>
              </c:ext>
            </c:extLst>
          </c:dPt>
          <c:cat>
            <c:numRef>
              <c:f>'SLIDE 6 &amp; 7'!$A$3:$A$187</c:f>
              <c:numCache>
                <c:formatCode>mmm\-yy</c:formatCode>
                <c:ptCount val="185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6 &amp; 7'!$B$3:$B$187</c:f>
              <c:numCache>
                <c:formatCode>General</c:formatCode>
                <c:ptCount val="185"/>
                <c:pt idx="0">
                  <c:v>1016033.3333333333</c:v>
                </c:pt>
                <c:pt idx="1">
                  <c:v>1014903.236111111</c:v>
                </c:pt>
                <c:pt idx="2">
                  <c:v>1026378.9818643979</c:v>
                </c:pt>
                <c:pt idx="3">
                  <c:v>1051700.5967284287</c:v>
                </c:pt>
                <c:pt idx="4">
                  <c:v>1078342.2602846911</c:v>
                </c:pt>
                <c:pt idx="5">
                  <c:v>1070632.8879336771</c:v>
                </c:pt>
                <c:pt idx="6">
                  <c:v>1049682.7165973615</c:v>
                </c:pt>
                <c:pt idx="7">
                  <c:v>1057138.4708692958</c:v>
                </c:pt>
                <c:pt idx="8">
                  <c:v>1083944.1185674488</c:v>
                </c:pt>
                <c:pt idx="9">
                  <c:v>1101284.8148442695</c:v>
                </c:pt>
                <c:pt idx="10">
                  <c:v>1075425.3348111126</c:v>
                </c:pt>
                <c:pt idx="11">
                  <c:v>1068762.484928193</c:v>
                </c:pt>
                <c:pt idx="12">
                  <c:v>1034878.7117335181</c:v>
                </c:pt>
                <c:pt idx="13">
                  <c:v>1034009.7240122617</c:v>
                </c:pt>
                <c:pt idx="14">
                  <c:v>1038667.3817018312</c:v>
                </c:pt>
                <c:pt idx="15">
                  <c:v>1037933.3274396077</c:v>
                </c:pt>
                <c:pt idx="16">
                  <c:v>1030520.6686491789</c:v>
                </c:pt>
                <c:pt idx="17">
                  <c:v>1034240.264450914</c:v>
                </c:pt>
                <c:pt idx="18">
                  <c:v>1037421.7962437947</c:v>
                </c:pt>
                <c:pt idx="19">
                  <c:v>1045344.2745638461</c:v>
                </c:pt>
                <c:pt idx="20">
                  <c:v>1037945.3302884931</c:v>
                </c:pt>
                <c:pt idx="21">
                  <c:v>1031296.7647316563</c:v>
                </c:pt>
                <c:pt idx="22">
                  <c:v>1061204.7088651599</c:v>
                </c:pt>
                <c:pt idx="23">
                  <c:v>1110880.0542439376</c:v>
                </c:pt>
                <c:pt idx="24">
                  <c:v>1044429.7283955556</c:v>
                </c:pt>
                <c:pt idx="25">
                  <c:v>1036897.7840420805</c:v>
                </c:pt>
                <c:pt idx="26">
                  <c:v>1047452.8057812043</c:v>
                </c:pt>
                <c:pt idx="27">
                  <c:v>1041607.2580889056</c:v>
                </c:pt>
                <c:pt idx="28">
                  <c:v>1041688.7356393791</c:v>
                </c:pt>
                <c:pt idx="29">
                  <c:v>1017831.6269155354</c:v>
                </c:pt>
                <c:pt idx="30">
                  <c:v>1030787.9485082866</c:v>
                </c:pt>
                <c:pt idx="31">
                  <c:v>1041126.7195649627</c:v>
                </c:pt>
                <c:pt idx="32">
                  <c:v>1068501.8518615272</c:v>
                </c:pt>
                <c:pt idx="33">
                  <c:v>1050372.2047325566</c:v>
                </c:pt>
                <c:pt idx="34">
                  <c:v>1083453.9730937451</c:v>
                </c:pt>
                <c:pt idx="35">
                  <c:v>1105487.6948400363</c:v>
                </c:pt>
                <c:pt idx="36">
                  <c:v>1043696.1600791472</c:v>
                </c:pt>
                <c:pt idx="37">
                  <c:v>1067942.4812650247</c:v>
                </c:pt>
                <c:pt idx="38">
                  <c:v>1112925.6686545694</c:v>
                </c:pt>
                <c:pt idx="39">
                  <c:v>1128912.2666940801</c:v>
                </c:pt>
                <c:pt idx="40">
                  <c:v>1074667.1411911384</c:v>
                </c:pt>
                <c:pt idx="41">
                  <c:v>1042332.9919174151</c:v>
                </c:pt>
                <c:pt idx="42">
                  <c:v>1090904.8594308808</c:v>
                </c:pt>
                <c:pt idx="43">
                  <c:v>1063911.0559420427</c:v>
                </c:pt>
                <c:pt idx="44">
                  <c:v>1128737.7599925327</c:v>
                </c:pt>
                <c:pt idx="45">
                  <c:v>1156992.2505981047</c:v>
                </c:pt>
                <c:pt idx="46">
                  <c:v>1162702.2911286168</c:v>
                </c:pt>
                <c:pt idx="47">
                  <c:v>1215064.8230444617</c:v>
                </c:pt>
                <c:pt idx="48">
                  <c:v>1193270.4038191431</c:v>
                </c:pt>
                <c:pt idx="49">
                  <c:v>1225378.8917087568</c:v>
                </c:pt>
                <c:pt idx="50">
                  <c:v>1232891.008412513</c:v>
                </c:pt>
                <c:pt idx="51">
                  <c:v>1261428.0992947887</c:v>
                </c:pt>
                <c:pt idx="52">
                  <c:v>1252963.5327518582</c:v>
                </c:pt>
                <c:pt idx="53">
                  <c:v>1239182.1069784227</c:v>
                </c:pt>
                <c:pt idx="54">
                  <c:v>1219328.4483739648</c:v>
                </c:pt>
                <c:pt idx="55">
                  <c:v>1171627.0914567446</c:v>
                </c:pt>
                <c:pt idx="56">
                  <c:v>1110193.2661985364</c:v>
                </c:pt>
                <c:pt idx="57">
                  <c:v>1190448.4051049016</c:v>
                </c:pt>
                <c:pt idx="58">
                  <c:v>1189245.4973490704</c:v>
                </c:pt>
                <c:pt idx="59">
                  <c:v>1189401.4484627591</c:v>
                </c:pt>
                <c:pt idx="60">
                  <c:v>1189673.2583693969</c:v>
                </c:pt>
                <c:pt idx="61">
                  <c:v>1224972.3435809496</c:v>
                </c:pt>
                <c:pt idx="62">
                  <c:v>1245616.5745848741</c:v>
                </c:pt>
                <c:pt idx="63">
                  <c:v>1241985.1188766737</c:v>
                </c:pt>
                <c:pt idx="64">
                  <c:v>1190221.9965105627</c:v>
                </c:pt>
                <c:pt idx="65">
                  <c:v>1218925.847497687</c:v>
                </c:pt>
                <c:pt idx="66">
                  <c:v>1224940.8968739952</c:v>
                </c:pt>
                <c:pt idx="67">
                  <c:v>1250129.661720675</c:v>
                </c:pt>
                <c:pt idx="68">
                  <c:v>1269401.8215285393</c:v>
                </c:pt>
                <c:pt idx="69">
                  <c:v>1261406.280198039</c:v>
                </c:pt>
                <c:pt idx="70">
                  <c:v>1275458.5761157474</c:v>
                </c:pt>
                <c:pt idx="71">
                  <c:v>1292811.0979152576</c:v>
                </c:pt>
                <c:pt idx="72">
                  <c:v>1301982.2087719997</c:v>
                </c:pt>
                <c:pt idx="73">
                  <c:v>1311786.1436719117</c:v>
                </c:pt>
                <c:pt idx="74">
                  <c:v>1348825.6914357902</c:v>
                </c:pt>
                <c:pt idx="75">
                  <c:v>1367862.0478449494</c:v>
                </c:pt>
                <c:pt idx="76">
                  <c:v>1386471.8041794547</c:v>
                </c:pt>
                <c:pt idx="77">
                  <c:v>1372255.0008774686</c:v>
                </c:pt>
                <c:pt idx="78">
                  <c:v>1428276.5648936636</c:v>
                </c:pt>
                <c:pt idx="79">
                  <c:v>1400731.8988891193</c:v>
                </c:pt>
                <c:pt idx="80">
                  <c:v>1446423.767367959</c:v>
                </c:pt>
                <c:pt idx="81">
                  <c:v>1489001.3464683443</c:v>
                </c:pt>
                <c:pt idx="82">
                  <c:v>1512911.7508611875</c:v>
                </c:pt>
                <c:pt idx="83">
                  <c:v>1544813.0495147556</c:v>
                </c:pt>
                <c:pt idx="84">
                  <c:v>1476254.5847489098</c:v>
                </c:pt>
                <c:pt idx="85">
                  <c:v>1529247.8011588131</c:v>
                </c:pt>
                <c:pt idx="86">
                  <c:v>1587475.8163728127</c:v>
                </c:pt>
                <c:pt idx="87">
                  <c:v>1584212.9427345316</c:v>
                </c:pt>
                <c:pt idx="88">
                  <c:v>1610208.057773497</c:v>
                </c:pt>
                <c:pt idx="89">
                  <c:v>1646088.0649704074</c:v>
                </c:pt>
                <c:pt idx="90">
                  <c:v>1619689.2308633048</c:v>
                </c:pt>
                <c:pt idx="91">
                  <c:v>1669241.636125796</c:v>
                </c:pt>
                <c:pt idx="92">
                  <c:v>1640339.4847145369</c:v>
                </c:pt>
                <c:pt idx="93">
                  <c:v>1674109.1523977532</c:v>
                </c:pt>
                <c:pt idx="94">
                  <c:v>1703783.8558765824</c:v>
                </c:pt>
                <c:pt idx="95">
                  <c:v>1706370.8333439038</c:v>
                </c:pt>
                <c:pt idx="96">
                  <c:v>1644467.9825128533</c:v>
                </c:pt>
                <c:pt idx="97">
                  <c:v>1706479.0002556762</c:v>
                </c:pt>
                <c:pt idx="98">
                  <c:v>1658476.2373353131</c:v>
                </c:pt>
                <c:pt idx="99">
                  <c:v>1661285.2942535917</c:v>
                </c:pt>
                <c:pt idx="100">
                  <c:v>1676352.839842543</c:v>
                </c:pt>
                <c:pt idx="101">
                  <c:v>1655084.8883603269</c:v>
                </c:pt>
                <c:pt idx="102">
                  <c:v>1670875.4366591901</c:v>
                </c:pt>
                <c:pt idx="103">
                  <c:v>1600533.0670613952</c:v>
                </c:pt>
                <c:pt idx="104">
                  <c:v>1568055.7975485984</c:v>
                </c:pt>
                <c:pt idx="105">
                  <c:v>1644058.8476899886</c:v>
                </c:pt>
                <c:pt idx="106">
                  <c:v>1651499.8924569469</c:v>
                </c:pt>
                <c:pt idx="107">
                  <c:v>1620147.8764628046</c:v>
                </c:pt>
                <c:pt idx="108">
                  <c:v>1528537.73522367</c:v>
                </c:pt>
                <c:pt idx="109">
                  <c:v>1535245.531796461</c:v>
                </c:pt>
                <c:pt idx="110">
                  <c:v>1617138.9301035677</c:v>
                </c:pt>
                <c:pt idx="111">
                  <c:v>1632065.8367514168</c:v>
                </c:pt>
                <c:pt idx="112">
                  <c:v>1658227.4138852828</c:v>
                </c:pt>
                <c:pt idx="113">
                  <c:v>1665425.8840735175</c:v>
                </c:pt>
                <c:pt idx="114">
                  <c:v>1715432.677849798</c:v>
                </c:pt>
                <c:pt idx="115">
                  <c:v>1724717.1246759398</c:v>
                </c:pt>
                <c:pt idx="116">
                  <c:v>1728834.5984603334</c:v>
                </c:pt>
                <c:pt idx="117">
                  <c:v>1709114.8585968567</c:v>
                </c:pt>
                <c:pt idx="118">
                  <c:v>1772390.927839383</c:v>
                </c:pt>
                <c:pt idx="119">
                  <c:v>1804494.2653213625</c:v>
                </c:pt>
                <c:pt idx="120">
                  <c:v>1790436.6582042505</c:v>
                </c:pt>
                <c:pt idx="121">
                  <c:v>1833136.880653471</c:v>
                </c:pt>
                <c:pt idx="122">
                  <c:v>1838163.3988904257</c:v>
                </c:pt>
                <c:pt idx="123">
                  <c:v>1854664.7569413953</c:v>
                </c:pt>
                <c:pt idx="124">
                  <c:v>1868590.9165554424</c:v>
                </c:pt>
                <c:pt idx="125">
                  <c:v>1884719.8171963929</c:v>
                </c:pt>
                <c:pt idx="126">
                  <c:v>1909857.8460155143</c:v>
                </c:pt>
                <c:pt idx="127">
                  <c:v>1906997.1183044096</c:v>
                </c:pt>
                <c:pt idx="128">
                  <c:v>1947822.3289646576</c:v>
                </c:pt>
                <c:pt idx="129">
                  <c:v>1982281.2070239</c:v>
                </c:pt>
                <c:pt idx="130">
                  <c:v>2029697.2020043689</c:v>
                </c:pt>
                <c:pt idx="131">
                  <c:v>2045138.3161754687</c:v>
                </c:pt>
                <c:pt idx="132">
                  <c:v>2068716.6249217729</c:v>
                </c:pt>
                <c:pt idx="133">
                  <c:v>2007721.7846407969</c:v>
                </c:pt>
                <c:pt idx="134">
                  <c:v>1991426.2955383975</c:v>
                </c:pt>
                <c:pt idx="135">
                  <c:v>1994696.1225614436</c:v>
                </c:pt>
                <c:pt idx="136">
                  <c:v>2033978.6631839643</c:v>
                </c:pt>
                <c:pt idx="137">
                  <c:v>2038819.602909727</c:v>
                </c:pt>
                <c:pt idx="138">
                  <c:v>2080212.2660041361</c:v>
                </c:pt>
                <c:pt idx="139">
                  <c:v>2122170.6091454877</c:v>
                </c:pt>
                <c:pt idx="140">
                  <c:v>2114235.7183470465</c:v>
                </c:pt>
                <c:pt idx="141">
                  <c:v>1988922.3790381765</c:v>
                </c:pt>
                <c:pt idx="142">
                  <c:v>2028640.3331263177</c:v>
                </c:pt>
                <c:pt idx="143">
                  <c:v>1888701.7277354407</c:v>
                </c:pt>
                <c:pt idx="144">
                  <c:v>1966137.9087435855</c:v>
                </c:pt>
                <c:pt idx="145">
                  <c:v>2020394.1334447716</c:v>
                </c:pt>
                <c:pt idx="146">
                  <c:v>2035192.0224329359</c:v>
                </c:pt>
                <c:pt idx="147">
                  <c:v>2096782.8136750162</c:v>
                </c:pt>
                <c:pt idx="148">
                  <c:v>2087604.142472299</c:v>
                </c:pt>
                <c:pt idx="149">
                  <c:v>2246125.4416357391</c:v>
                </c:pt>
                <c:pt idx="150">
                  <c:v>2336569.910924742</c:v>
                </c:pt>
                <c:pt idx="151">
                  <c:v>2290275.9868124276</c:v>
                </c:pt>
                <c:pt idx="152">
                  <c:v>2216199.6704253694</c:v>
                </c:pt>
                <c:pt idx="153">
                  <c:v>2257458.8018562589</c:v>
                </c:pt>
                <c:pt idx="154">
                  <c:v>2271780.2637217562</c:v>
                </c:pt>
                <c:pt idx="155">
                  <c:v>2437155.8523437157</c:v>
                </c:pt>
                <c:pt idx="156">
                  <c:v>2345490.074248339</c:v>
                </c:pt>
                <c:pt idx="157">
                  <c:v>2327870.620484815</c:v>
                </c:pt>
                <c:pt idx="158">
                  <c:v>2195265.3061266947</c:v>
                </c:pt>
                <c:pt idx="159">
                  <c:v>2211708.2259269105</c:v>
                </c:pt>
                <c:pt idx="160">
                  <c:v>2297361.6649180609</c:v>
                </c:pt>
                <c:pt idx="161">
                  <c:v>2345557.6263090502</c:v>
                </c:pt>
                <c:pt idx="162">
                  <c:v>2488180.2350458791</c:v>
                </c:pt>
                <c:pt idx="163">
                  <c:v>2621407.5431447183</c:v>
                </c:pt>
                <c:pt idx="164">
                  <c:v>2533771.482586626</c:v>
                </c:pt>
                <c:pt idx="165">
                  <c:v>2490579.6428620094</c:v>
                </c:pt>
                <c:pt idx="166">
                  <c:v>2780637.3608907703</c:v>
                </c:pt>
                <c:pt idx="167">
                  <c:v>2972545.5758076576</c:v>
                </c:pt>
                <c:pt idx="168">
                  <c:v>2991823.4739068411</c:v>
                </c:pt>
                <c:pt idx="169">
                  <c:v>3150172.102584064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7AB0-EE4A-BF53-A6085DDBD752}"/>
            </c:ext>
          </c:extLst>
        </c:ser>
        <c:ser>
          <c:idx val="1"/>
          <c:order val="1"/>
          <c:tx>
            <c:strRef>
              <c:f>'SLIDE 6 &amp; 7'!$C$1</c:f>
              <c:strCache>
                <c:ptCount val="1"/>
                <c:pt idx="0">
                  <c:v>SPY/Barc AGG</c:v>
                </c:pt>
              </c:strCache>
            </c:strRef>
          </c:tx>
          <c:spPr>
            <a:ln w="28575" cap="rnd">
              <a:solidFill>
                <a:srgbClr val="D1B872"/>
              </a:solidFill>
              <a:round/>
            </a:ln>
            <a:effectLst/>
          </c:spPr>
          <c:marker>
            <c:symbol val="none"/>
          </c:marker>
          <c:cat>
            <c:numRef>
              <c:f>'SLIDE 6 &amp; 7'!$A$3:$A$187</c:f>
              <c:numCache>
                <c:formatCode>mmm\-yy</c:formatCode>
                <c:ptCount val="185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6 &amp; 7'!$C$3:$C$187</c:f>
              <c:numCache>
                <c:formatCode>General</c:formatCode>
                <c:ptCount val="185"/>
                <c:pt idx="0">
                  <c:v>987463.98927384918</c:v>
                </c:pt>
                <c:pt idx="1">
                  <c:v>994295.39953388716</c:v>
                </c:pt>
                <c:pt idx="2">
                  <c:v>1019351.4553716253</c:v>
                </c:pt>
                <c:pt idx="3">
                  <c:v>1038725.5263963656</c:v>
                </c:pt>
                <c:pt idx="4">
                  <c:v>1030881.793584249</c:v>
                </c:pt>
                <c:pt idx="5">
                  <c:v>1018871.0202096719</c:v>
                </c:pt>
                <c:pt idx="6">
                  <c:v>1029330.597457208</c:v>
                </c:pt>
                <c:pt idx="7">
                  <c:v>1054511.3509502553</c:v>
                </c:pt>
                <c:pt idx="8">
                  <c:v>1073745.2964752051</c:v>
                </c:pt>
                <c:pt idx="9">
                  <c:v>1046734.0859113194</c:v>
                </c:pt>
                <c:pt idx="10">
                  <c:v>1049514.8754768188</c:v>
                </c:pt>
                <c:pt idx="11">
                  <c:v>1002673.2512406586</c:v>
                </c:pt>
                <c:pt idx="12">
                  <c:v>949001.77017304185</c:v>
                </c:pt>
                <c:pt idx="13">
                  <c:v>942747.79163177218</c:v>
                </c:pt>
                <c:pt idx="14">
                  <c:v>966039.87963579921</c:v>
                </c:pt>
                <c:pt idx="15">
                  <c:v>973467.58598575462</c:v>
                </c:pt>
                <c:pt idx="16">
                  <c:v>924948.82742210594</c:v>
                </c:pt>
                <c:pt idx="17">
                  <c:v>925798.44496088335</c:v>
                </c:pt>
                <c:pt idx="18">
                  <c:v>926622.36544987338</c:v>
                </c:pt>
                <c:pt idx="19">
                  <c:v>865289.09943932784</c:v>
                </c:pt>
                <c:pt idx="20">
                  <c:v>801307.07076904143</c:v>
                </c:pt>
                <c:pt idx="21">
                  <c:v>799109.12476498634</c:v>
                </c:pt>
                <c:pt idx="22">
                  <c:v>794454.78341105906</c:v>
                </c:pt>
                <c:pt idx="23">
                  <c:v>753250.50757672964</c:v>
                </c:pt>
                <c:pt idx="24">
                  <c:v>683964.60600537574</c:v>
                </c:pt>
                <c:pt idx="25">
                  <c:v>707195.4134251324</c:v>
                </c:pt>
                <c:pt idx="26">
                  <c:v>742556.33178784233</c:v>
                </c:pt>
                <c:pt idx="27">
                  <c:v>763918.77200299618</c:v>
                </c:pt>
                <c:pt idx="28">
                  <c:v>766762.48486152547</c:v>
                </c:pt>
                <c:pt idx="29">
                  <c:v>800259.99564351235</c:v>
                </c:pt>
                <c:pt idx="30">
                  <c:v>819317.67220917298</c:v>
                </c:pt>
                <c:pt idx="31">
                  <c:v>832277.27479943295</c:v>
                </c:pt>
                <c:pt idx="32">
                  <c:v>831914.24378425279</c:v>
                </c:pt>
                <c:pt idx="33">
                  <c:v>847126.59959850379</c:v>
                </c:pt>
                <c:pt idx="34">
                  <c:v>857283.16137847863</c:v>
                </c:pt>
                <c:pt idx="35">
                  <c:v>839194.2293918957</c:v>
                </c:pt>
                <c:pt idx="36">
                  <c:v>811325.59438136336</c:v>
                </c:pt>
                <c:pt idx="37">
                  <c:v>838013.05768961064</c:v>
                </c:pt>
                <c:pt idx="38">
                  <c:v>850872.79063205235</c:v>
                </c:pt>
                <c:pt idx="39">
                  <c:v>823870.1119377953</c:v>
                </c:pt>
                <c:pt idx="40">
                  <c:v>805180.31747719948</c:v>
                </c:pt>
                <c:pt idx="41">
                  <c:v>838367.71511689853</c:v>
                </c:pt>
                <c:pt idx="42">
                  <c:v>820254.19649018534</c:v>
                </c:pt>
                <c:pt idx="43">
                  <c:v>853306.24438427063</c:v>
                </c:pt>
                <c:pt idx="44">
                  <c:v>867889.07715131552</c:v>
                </c:pt>
                <c:pt idx="45">
                  <c:v>862453.49083964294</c:v>
                </c:pt>
                <c:pt idx="46">
                  <c:v>892394.6105013655</c:v>
                </c:pt>
                <c:pt idx="47">
                  <c:v>896560.17755708704</c:v>
                </c:pt>
                <c:pt idx="48">
                  <c:v>871291.34990139666</c:v>
                </c:pt>
                <c:pt idx="49">
                  <c:v>875638.7774499699</c:v>
                </c:pt>
                <c:pt idx="50">
                  <c:v>896184.63817273977</c:v>
                </c:pt>
                <c:pt idx="51">
                  <c:v>888999.85972883576</c:v>
                </c:pt>
                <c:pt idx="52">
                  <c:v>885863.98422415147</c:v>
                </c:pt>
                <c:pt idx="53">
                  <c:v>885395.15776512073</c:v>
                </c:pt>
                <c:pt idx="54">
                  <c:v>864087.00621375162</c:v>
                </c:pt>
                <c:pt idx="55">
                  <c:v>832900.52909318334</c:v>
                </c:pt>
                <c:pt idx="56">
                  <c:v>876755.52704938431</c:v>
                </c:pt>
                <c:pt idx="57">
                  <c:v>879560.48910898948</c:v>
                </c:pt>
                <c:pt idx="58">
                  <c:v>887007.38565862295</c:v>
                </c:pt>
                <c:pt idx="59">
                  <c:v>900194.40721462248</c:v>
                </c:pt>
                <c:pt idx="60">
                  <c:v>876727.39022842201</c:v>
                </c:pt>
                <c:pt idx="61">
                  <c:v>893274.44751523086</c:v>
                </c:pt>
                <c:pt idx="62">
                  <c:v>896822.13280934375</c:v>
                </c:pt>
                <c:pt idx="63">
                  <c:v>868638.98930222925</c:v>
                </c:pt>
                <c:pt idx="64">
                  <c:v>890017.06275572698</c:v>
                </c:pt>
                <c:pt idx="65">
                  <c:v>897804.60164355254</c:v>
                </c:pt>
                <c:pt idx="66">
                  <c:v>910557.3796271641</c:v>
                </c:pt>
                <c:pt idx="67">
                  <c:v>919839.00738005922</c:v>
                </c:pt>
                <c:pt idx="68">
                  <c:v>914610.02026458876</c:v>
                </c:pt>
                <c:pt idx="69">
                  <c:v>913693.94138810341</c:v>
                </c:pt>
                <c:pt idx="70">
                  <c:v>915349.93987608654</c:v>
                </c:pt>
                <c:pt idx="71">
                  <c:v>935836.41014534829</c:v>
                </c:pt>
                <c:pt idx="72">
                  <c:v>902382.44262359256</c:v>
                </c:pt>
                <c:pt idx="73">
                  <c:v>922446.67116294987</c:v>
                </c:pt>
                <c:pt idx="74">
                  <c:v>926195.00251569273</c:v>
                </c:pt>
                <c:pt idx="75">
                  <c:v>931902.83102154452</c:v>
                </c:pt>
                <c:pt idx="76">
                  <c:v>923208.73360054742</c:v>
                </c:pt>
                <c:pt idx="77">
                  <c:v>949405.8036786177</c:v>
                </c:pt>
                <c:pt idx="78">
                  <c:v>937554.41758100735</c:v>
                </c:pt>
                <c:pt idx="79">
                  <c:v>955101.79875474179</c:v>
                </c:pt>
                <c:pt idx="80">
                  <c:v>982049.94795497169</c:v>
                </c:pt>
                <c:pt idx="81">
                  <c:v>995866.96389195404</c:v>
                </c:pt>
                <c:pt idx="82">
                  <c:v>1015743.0028300562</c:v>
                </c:pt>
                <c:pt idx="83">
                  <c:v>988488.64316253481</c:v>
                </c:pt>
                <c:pt idx="84">
                  <c:v>973103.93647430534</c:v>
                </c:pt>
                <c:pt idx="85">
                  <c:v>978562.17851506139</c:v>
                </c:pt>
                <c:pt idx="86">
                  <c:v>989901.38634594437</c:v>
                </c:pt>
                <c:pt idx="87">
                  <c:v>1003270.2781681521</c:v>
                </c:pt>
                <c:pt idx="88">
                  <c:v>1011778.4002621337</c:v>
                </c:pt>
                <c:pt idx="89">
                  <c:v>1011060.2549127511</c:v>
                </c:pt>
                <c:pt idx="90">
                  <c:v>1032463.3870459739</c:v>
                </c:pt>
                <c:pt idx="91">
                  <c:v>1025213.660721191</c:v>
                </c:pt>
                <c:pt idx="92">
                  <c:v>1045379.8056271116</c:v>
                </c:pt>
                <c:pt idx="93">
                  <c:v>1061714.0272480403</c:v>
                </c:pt>
                <c:pt idx="94">
                  <c:v>1067371.9279989712</c:v>
                </c:pt>
                <c:pt idx="95">
                  <c:v>1036780.3000339775</c:v>
                </c:pt>
                <c:pt idx="96">
                  <c:v>1031998.9076359671</c:v>
                </c:pt>
                <c:pt idx="97">
                  <c:v>1017883.1368688091</c:v>
                </c:pt>
                <c:pt idx="98">
                  <c:v>1025086.2026669092</c:v>
                </c:pt>
                <c:pt idx="99">
                  <c:v>1028949.1196654255</c:v>
                </c:pt>
                <c:pt idx="100">
                  <c:v>1016254.371466408</c:v>
                </c:pt>
                <c:pt idx="101">
                  <c:v>1032122.3972930771</c:v>
                </c:pt>
                <c:pt idx="102">
                  <c:v>1000777.0397262183</c:v>
                </c:pt>
                <c:pt idx="103">
                  <c:v>978212.92386832705</c:v>
                </c:pt>
                <c:pt idx="104">
                  <c:v>1032433.8337096486</c:v>
                </c:pt>
                <c:pt idx="105">
                  <c:v>1029696.2921974924</c:v>
                </c:pt>
                <c:pt idx="106">
                  <c:v>1021991.9696550351</c:v>
                </c:pt>
                <c:pt idx="107">
                  <c:v>987212.83396051498</c:v>
                </c:pt>
                <c:pt idx="108">
                  <c:v>950111.55854448292</c:v>
                </c:pt>
                <c:pt idx="109">
                  <c:v>986025.86898486607</c:v>
                </c:pt>
                <c:pt idx="110">
                  <c:v>991611.82781590766</c:v>
                </c:pt>
                <c:pt idx="111">
                  <c:v>1009336.2029308577</c:v>
                </c:pt>
                <c:pt idx="112">
                  <c:v>1010454.8434748233</c:v>
                </c:pt>
                <c:pt idx="113">
                  <c:v>1035367.177359611</c:v>
                </c:pt>
                <c:pt idx="114">
                  <c:v>1036331.8816126995</c:v>
                </c:pt>
                <c:pt idx="115">
                  <c:v>1029934.7056697877</c:v>
                </c:pt>
                <c:pt idx="116">
                  <c:v>1011958.4915314286</c:v>
                </c:pt>
                <c:pt idx="117">
                  <c:v>1035267.7255004062</c:v>
                </c:pt>
                <c:pt idx="118">
                  <c:v>1047033.1019599806</c:v>
                </c:pt>
                <c:pt idx="119">
                  <c:v>1053931.0144468215</c:v>
                </c:pt>
                <c:pt idx="120">
                  <c:v>1039187.3335543502</c:v>
                </c:pt>
                <c:pt idx="121">
                  <c:v>1040416.4405679451</c:v>
                </c:pt>
                <c:pt idx="122">
                  <c:v>1052513.6666378973</c:v>
                </c:pt>
                <c:pt idx="123">
                  <c:v>1062091.4677582961</c:v>
                </c:pt>
                <c:pt idx="124">
                  <c:v>1064377.1915306682</c:v>
                </c:pt>
                <c:pt idx="125">
                  <c:v>1085528.2570614307</c:v>
                </c:pt>
                <c:pt idx="126">
                  <c:v>1085453.4101464129</c:v>
                </c:pt>
                <c:pt idx="127">
                  <c:v>1096573.8985971031</c:v>
                </c:pt>
                <c:pt idx="128">
                  <c:v>1116699.2394813176</c:v>
                </c:pt>
                <c:pt idx="129">
                  <c:v>1141043.6531892768</c:v>
                </c:pt>
                <c:pt idx="130">
                  <c:v>1143074.4104343508</c:v>
                </c:pt>
                <c:pt idx="131">
                  <c:v>1174242.5379404793</c:v>
                </c:pt>
                <c:pt idx="132">
                  <c:v>1108000.6125835585</c:v>
                </c:pt>
                <c:pt idx="133">
                  <c:v>1080972.6734579685</c:v>
                </c:pt>
                <c:pt idx="134">
                  <c:v>1090017.9955518872</c:v>
                </c:pt>
                <c:pt idx="135">
                  <c:v>1108357.4525045373</c:v>
                </c:pt>
                <c:pt idx="136">
                  <c:v>1109272.2116037866</c:v>
                </c:pt>
                <c:pt idx="137">
                  <c:v>1142865.3914742251</c:v>
                </c:pt>
                <c:pt idx="138">
                  <c:v>1166013.6172169554</c:v>
                </c:pt>
                <c:pt idx="139">
                  <c:v>1164844.6434724315</c:v>
                </c:pt>
                <c:pt idx="140">
                  <c:v>1113571.9400242215</c:v>
                </c:pt>
                <c:pt idx="141">
                  <c:v>1134857.9919573185</c:v>
                </c:pt>
                <c:pt idx="142">
                  <c:v>1066970.5774037284</c:v>
                </c:pt>
                <c:pt idx="143">
                  <c:v>1115393.1936094884</c:v>
                </c:pt>
                <c:pt idx="144">
                  <c:v>1106450.0899672413</c:v>
                </c:pt>
                <c:pt idx="145">
                  <c:v>1116141.6091851986</c:v>
                </c:pt>
                <c:pt idx="146">
                  <c:v>1157738.2553082951</c:v>
                </c:pt>
                <c:pt idx="147">
                  <c:v>1110312.5657529021</c:v>
                </c:pt>
                <c:pt idx="148">
                  <c:v>1159520.6261088706</c:v>
                </c:pt>
                <c:pt idx="149">
                  <c:v>1185528.936027583</c:v>
                </c:pt>
                <c:pt idx="150">
                  <c:v>1169594.5414498639</c:v>
                </c:pt>
                <c:pt idx="151">
                  <c:v>1182254.7228141795</c:v>
                </c:pt>
                <c:pt idx="152">
                  <c:v>1204035.268262146</c:v>
                </c:pt>
                <c:pt idx="153">
                  <c:v>1233593.9024850167</c:v>
                </c:pt>
                <c:pt idx="154">
                  <c:v>1263313.2535966677</c:v>
                </c:pt>
                <c:pt idx="155">
                  <c:v>1272446.3522796659</c:v>
                </c:pt>
                <c:pt idx="156">
                  <c:v>1161737.2279743252</c:v>
                </c:pt>
                <c:pt idx="157">
                  <c:v>1063857.4773071078</c:v>
                </c:pt>
                <c:pt idx="158">
                  <c:v>1159432.0567737648</c:v>
                </c:pt>
                <c:pt idx="159">
                  <c:v>1199558.5839849599</c:v>
                </c:pt>
                <c:pt idx="160">
                  <c:v>1215478.7703501447</c:v>
                </c:pt>
                <c:pt idx="161">
                  <c:v>1265689.9462105376</c:v>
                </c:pt>
                <c:pt idx="162">
                  <c:v>1265689.9462105376</c:v>
                </c:pt>
                <c:pt idx="163">
                  <c:v>1286093.7399676561</c:v>
                </c:pt>
                <c:pt idx="164">
                  <c:v>1267171.2616393093</c:v>
                </c:pt>
                <c:pt idx="165">
                  <c:v>1363404.1335273185</c:v>
                </c:pt>
                <c:pt idx="166">
                  <c:v>1392877.9568608718</c:v>
                </c:pt>
                <c:pt idx="167">
                  <c:v>1376226.0253612197</c:v>
                </c:pt>
                <c:pt idx="168">
                  <c:v>1359103.1790872577</c:v>
                </c:pt>
                <c:pt idx="169">
                  <c:v>1359103.1790872577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7AB0-EE4A-BF53-A6085DDBD7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447408"/>
        <c:axId val="997815312"/>
      </c:lineChart>
      <c:dateAx>
        <c:axId val="12174474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21ABD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815312"/>
        <c:crosses val="autoZero"/>
        <c:auto val="1"/>
        <c:lblOffset val="100"/>
        <c:baseTimeUnit val="months"/>
      </c:dateAx>
      <c:valAx>
        <c:axId val="997815312"/>
        <c:scaling>
          <c:orientation val="minMax"/>
          <c:max val="3500000"/>
          <c:min val="500000"/>
        </c:scaling>
        <c:delete val="0"/>
        <c:axPos val="l"/>
        <c:majorGridlines>
          <c:spPr>
            <a:ln w="9525" cap="flat" cmpd="sng" algn="ctr">
              <a:solidFill>
                <a:srgbClr val="CAE8F6"/>
              </a:solidFill>
              <a:round/>
            </a:ln>
            <a:effectLst/>
          </c:spPr>
        </c:majorGridlines>
        <c:numFmt formatCode="[$$-1009]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44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97541127309228"/>
          <c:y val="0.92173647728872965"/>
          <c:w val="0.18604914931539054"/>
          <c:h val="4.9193802387604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D3C51"/>
                </a:solidFill>
                <a:latin typeface="+mn-lt"/>
                <a:ea typeface="+mn-ea"/>
                <a:cs typeface="+mn-cs"/>
              </a:defRPr>
            </a:pPr>
            <a:r>
              <a:rPr lang="en-GB" sz="2000" b="1" i="0" baseline="0" dirty="0">
                <a:solidFill>
                  <a:srgbClr val="0D3C51"/>
                </a:solidFill>
              </a:rPr>
              <a:t>Helios/JP Morgan Mosaic II index vs S&amp;P 500/Barclays Aggregate (60/40)</a:t>
            </a:r>
          </a:p>
          <a:p>
            <a:pPr>
              <a:defRPr sz="2000" b="1">
                <a:solidFill>
                  <a:srgbClr val="0D3C51"/>
                </a:solidFill>
              </a:defRPr>
            </a:pPr>
            <a:r>
              <a:rPr lang="en-GB" sz="2000" b="1" i="0" baseline="0" dirty="0">
                <a:solidFill>
                  <a:srgbClr val="0D3C51"/>
                </a:solidFill>
              </a:rPr>
              <a:t>$1 million invested</a:t>
            </a:r>
          </a:p>
          <a:p>
            <a:pPr>
              <a:defRPr sz="2000" b="1">
                <a:solidFill>
                  <a:srgbClr val="0D3C51"/>
                </a:solidFill>
              </a:defRPr>
            </a:pPr>
            <a:r>
              <a:rPr lang="en-GB" sz="2000" b="1" i="0" baseline="0" dirty="0">
                <a:solidFill>
                  <a:srgbClr val="0D3C51"/>
                </a:solidFill>
              </a:rPr>
              <a:t> 2007-Present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D3C5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'SLIDE 8 &amp; 9'!$B$1</c:f>
              <c:strCache>
                <c:ptCount val="1"/>
                <c:pt idx="0">
                  <c:v>Helios/JPM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Pt>
            <c:idx val="14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A-CB44-94A5-0B1E8ECB9159}"/>
              </c:ext>
            </c:extLst>
          </c:dPt>
          <c:dPt>
            <c:idx val="14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A-CB44-94A5-0B1E8ECB9159}"/>
              </c:ext>
            </c:extLst>
          </c:dPt>
          <c:dPt>
            <c:idx val="14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7A-CB44-94A5-0B1E8ECB9159}"/>
              </c:ext>
            </c:extLst>
          </c:dPt>
          <c:dPt>
            <c:idx val="14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7A-CB44-94A5-0B1E8ECB9159}"/>
              </c:ext>
            </c:extLst>
          </c:dPt>
          <c:dPt>
            <c:idx val="14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7A-CB44-94A5-0B1E8ECB9159}"/>
              </c:ext>
            </c:extLst>
          </c:dPt>
          <c:dPt>
            <c:idx val="150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AA7A-CB44-94A5-0B1E8ECB9159}"/>
              </c:ext>
            </c:extLst>
          </c:dPt>
          <c:dPt>
            <c:idx val="15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AA7A-CB44-94A5-0B1E8ECB9159}"/>
              </c:ext>
            </c:extLst>
          </c:dPt>
          <c:dPt>
            <c:idx val="15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AA7A-CB44-94A5-0B1E8ECB9159}"/>
              </c:ext>
            </c:extLst>
          </c:dPt>
          <c:dPt>
            <c:idx val="15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AA7A-CB44-94A5-0B1E8ECB9159}"/>
              </c:ext>
            </c:extLst>
          </c:dPt>
          <c:dPt>
            <c:idx val="15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AA7A-CB44-94A5-0B1E8ECB9159}"/>
              </c:ext>
            </c:extLst>
          </c:dPt>
          <c:dPt>
            <c:idx val="15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AA7A-CB44-94A5-0B1E8ECB9159}"/>
              </c:ext>
            </c:extLst>
          </c:dPt>
          <c:dPt>
            <c:idx val="15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AA7A-CB44-94A5-0B1E8ECB9159}"/>
              </c:ext>
            </c:extLst>
          </c:dPt>
          <c:dPt>
            <c:idx val="15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AA7A-CB44-94A5-0B1E8ECB9159}"/>
              </c:ext>
            </c:extLst>
          </c:dPt>
          <c:dPt>
            <c:idx val="15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AA7A-CB44-94A5-0B1E8ECB9159}"/>
              </c:ext>
            </c:extLst>
          </c:dPt>
          <c:dPt>
            <c:idx val="15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AA7A-CB44-94A5-0B1E8ECB9159}"/>
              </c:ext>
            </c:extLst>
          </c:dPt>
          <c:dPt>
            <c:idx val="160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AA7A-CB44-94A5-0B1E8ECB9159}"/>
              </c:ext>
            </c:extLst>
          </c:dPt>
          <c:dPt>
            <c:idx val="16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AA7A-CB44-94A5-0B1E8ECB9159}"/>
              </c:ext>
            </c:extLst>
          </c:dPt>
          <c:dPt>
            <c:idx val="16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AA7A-CB44-94A5-0B1E8ECB9159}"/>
              </c:ext>
            </c:extLst>
          </c:dPt>
          <c:dPt>
            <c:idx val="16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AA7A-CB44-94A5-0B1E8ECB9159}"/>
              </c:ext>
            </c:extLst>
          </c:dPt>
          <c:dPt>
            <c:idx val="16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AA7A-CB44-94A5-0B1E8ECB9159}"/>
              </c:ext>
            </c:extLst>
          </c:dPt>
          <c:dPt>
            <c:idx val="16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AA7A-CB44-94A5-0B1E8ECB9159}"/>
              </c:ext>
            </c:extLst>
          </c:dPt>
          <c:dPt>
            <c:idx val="16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AA7A-CB44-94A5-0B1E8ECB9159}"/>
              </c:ext>
            </c:extLst>
          </c:dPt>
          <c:dPt>
            <c:idx val="16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AA7A-CB44-94A5-0B1E8ECB9159}"/>
              </c:ext>
            </c:extLst>
          </c:dPt>
          <c:dPt>
            <c:idx val="16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AA7A-CB44-94A5-0B1E8ECB9159}"/>
              </c:ext>
            </c:extLst>
          </c:dPt>
          <c:dPt>
            <c:idx val="16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1-AA7A-CB44-94A5-0B1E8ECB9159}"/>
              </c:ext>
            </c:extLst>
          </c:dPt>
          <c:cat>
            <c:numRef>
              <c:f>'SLIDE 8 &amp; 9'!$A$3:$A$188</c:f>
              <c:numCache>
                <c:formatCode>mmm\-yy</c:formatCode>
                <c:ptCount val="186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8 &amp; 9'!$B$3:$B$188</c:f>
              <c:numCache>
                <c:formatCode>General</c:formatCode>
                <c:ptCount val="186"/>
                <c:pt idx="0">
                  <c:v>1016033.3333333333</c:v>
                </c:pt>
                <c:pt idx="1">
                  <c:v>1014903.236111111</c:v>
                </c:pt>
                <c:pt idx="2">
                  <c:v>1026378.9818643979</c:v>
                </c:pt>
                <c:pt idx="3">
                  <c:v>1051700.5967284287</c:v>
                </c:pt>
                <c:pt idx="4">
                  <c:v>1078342.2602846911</c:v>
                </c:pt>
                <c:pt idx="5">
                  <c:v>1070632.8879336771</c:v>
                </c:pt>
                <c:pt idx="6">
                  <c:v>1049682.7165973615</c:v>
                </c:pt>
                <c:pt idx="7">
                  <c:v>1057138.4708692958</c:v>
                </c:pt>
                <c:pt idx="8">
                  <c:v>1083944.1185674488</c:v>
                </c:pt>
                <c:pt idx="9">
                  <c:v>1101284.8148442695</c:v>
                </c:pt>
                <c:pt idx="10">
                  <c:v>1075425.3348111126</c:v>
                </c:pt>
                <c:pt idx="11">
                  <c:v>1062349.9100186238</c:v>
                </c:pt>
                <c:pt idx="12">
                  <c:v>1066105.4203593996</c:v>
                </c:pt>
                <c:pt idx="13">
                  <c:v>1065197.9986304012</c:v>
                </c:pt>
                <c:pt idx="14">
                  <c:v>1069997.6651599081</c:v>
                </c:pt>
                <c:pt idx="15">
                  <c:v>1069229.504503005</c:v>
                </c:pt>
                <c:pt idx="16">
                  <c:v>1061564.5982158033</c:v>
                </c:pt>
                <c:pt idx="17">
                  <c:v>1065395.4498109438</c:v>
                </c:pt>
                <c:pt idx="18">
                  <c:v>1068670.6260026668</c:v>
                </c:pt>
                <c:pt idx="19">
                  <c:v>1076841.5324308365</c:v>
                </c:pt>
                <c:pt idx="20">
                  <c:v>1069190.6282975478</c:v>
                </c:pt>
                <c:pt idx="21">
                  <c:v>1062314.5673525971</c:v>
                </c:pt>
                <c:pt idx="22">
                  <c:v>1093188.7918226747</c:v>
                </c:pt>
                <c:pt idx="23">
                  <c:v>1137609.0601060227</c:v>
                </c:pt>
                <c:pt idx="24">
                  <c:v>1109460.8134368027</c:v>
                </c:pt>
                <c:pt idx="25">
                  <c:v>1101442.5436858861</c:v>
                </c:pt>
                <c:pt idx="26">
                  <c:v>1112669.5884855143</c:v>
                </c:pt>
                <c:pt idx="27">
                  <c:v>1106445.7017113473</c:v>
                </c:pt>
                <c:pt idx="28">
                  <c:v>1106528.4205739335</c:v>
                </c:pt>
                <c:pt idx="29">
                  <c:v>1081139.4282316163</c:v>
                </c:pt>
                <c:pt idx="30">
                  <c:v>1094921.5273024961</c:v>
                </c:pt>
                <c:pt idx="31">
                  <c:v>1105918.4296313124</c:v>
                </c:pt>
                <c:pt idx="32">
                  <c:v>1135042.75689149</c:v>
                </c:pt>
                <c:pt idx="33">
                  <c:v>1115748.000166398</c:v>
                </c:pt>
                <c:pt idx="34">
                  <c:v>1150944.4207012868</c:v>
                </c:pt>
                <c:pt idx="35">
                  <c:v>1167338.916519542</c:v>
                </c:pt>
                <c:pt idx="36">
                  <c:v>1143441.6122977405</c:v>
                </c:pt>
                <c:pt idx="37">
                  <c:v>1170019.799009657</c:v>
                </c:pt>
                <c:pt idx="38">
                  <c:v>1219333.6812691828</c:v>
                </c:pt>
                <c:pt idx="39">
                  <c:v>1236855.9109332862</c:v>
                </c:pt>
                <c:pt idx="40">
                  <c:v>1177376.6288727338</c:v>
                </c:pt>
                <c:pt idx="41">
                  <c:v>1141920.3262453466</c:v>
                </c:pt>
                <c:pt idx="42">
                  <c:v>1195168.6757300969</c:v>
                </c:pt>
                <c:pt idx="43">
                  <c:v>1165567.4171500867</c:v>
                </c:pt>
                <c:pt idx="44">
                  <c:v>1236637.3673555907</c:v>
                </c:pt>
                <c:pt idx="45">
                  <c:v>1267609.8123519984</c:v>
                </c:pt>
                <c:pt idx="46">
                  <c:v>1273864.6752765905</c:v>
                </c:pt>
                <c:pt idx="47">
                  <c:v>1323281.2948386169</c:v>
                </c:pt>
                <c:pt idx="48">
                  <c:v>1343766.0385205736</c:v>
                </c:pt>
                <c:pt idx="49">
                  <c:v>1379887.4935783832</c:v>
                </c:pt>
                <c:pt idx="50">
                  <c:v>1388345.3413415179</c:v>
                </c:pt>
                <c:pt idx="51">
                  <c:v>1420450.1232092909</c:v>
                </c:pt>
                <c:pt idx="52">
                  <c:v>1410939.0146459099</c:v>
                </c:pt>
                <c:pt idx="53">
                  <c:v>1395448.0570714804</c:v>
                </c:pt>
                <c:pt idx="54">
                  <c:v>1373127.6785038142</c:v>
                </c:pt>
                <c:pt idx="55">
                  <c:v>1319486.9110123543</c:v>
                </c:pt>
                <c:pt idx="56">
                  <c:v>1250401.2202172852</c:v>
                </c:pt>
                <c:pt idx="57">
                  <c:v>1340673.8206350522</c:v>
                </c:pt>
                <c:pt idx="58">
                  <c:v>1339330.2226017623</c:v>
                </c:pt>
                <c:pt idx="59">
                  <c:v>1329432.369405536</c:v>
                </c:pt>
                <c:pt idx="60">
                  <c:v>1375976.2177954791</c:v>
                </c:pt>
                <c:pt idx="61">
                  <c:v>1416773.4863276351</c:v>
                </c:pt>
                <c:pt idx="62">
                  <c:v>1440635.2745841756</c:v>
                </c:pt>
                <c:pt idx="63">
                  <c:v>1436443.5184365739</c:v>
                </c:pt>
                <c:pt idx="64">
                  <c:v>1376629.6768124274</c:v>
                </c:pt>
                <c:pt idx="65">
                  <c:v>1409805.4147797523</c:v>
                </c:pt>
                <c:pt idx="66">
                  <c:v>1416761.4509787955</c:v>
                </c:pt>
                <c:pt idx="67">
                  <c:v>1445875.1117490802</c:v>
                </c:pt>
                <c:pt idx="68">
                  <c:v>1468151.4225341976</c:v>
                </c:pt>
                <c:pt idx="69">
                  <c:v>1458916.5459629081</c:v>
                </c:pt>
                <c:pt idx="70">
                  <c:v>1475160.6981020425</c:v>
                </c:pt>
                <c:pt idx="71">
                  <c:v>1486247.3786793891</c:v>
                </c:pt>
                <c:pt idx="72">
                  <c:v>1544435.7560863672</c:v>
                </c:pt>
                <c:pt idx="73">
                  <c:v>1556063.0272069266</c:v>
                </c:pt>
                <c:pt idx="74">
                  <c:v>1599903.3033452181</c:v>
                </c:pt>
                <c:pt idx="75">
                  <c:v>1622450.6204427197</c:v>
                </c:pt>
                <c:pt idx="76">
                  <c:v>1644493.6040171066</c:v>
                </c:pt>
                <c:pt idx="77">
                  <c:v>1627711.368255055</c:v>
                </c:pt>
                <c:pt idx="78">
                  <c:v>1694003.4329465963</c:v>
                </c:pt>
                <c:pt idx="79">
                  <c:v>1661458.1943986111</c:v>
                </c:pt>
                <c:pt idx="80">
                  <c:v>1715533.3264900988</c:v>
                </c:pt>
                <c:pt idx="81">
                  <c:v>1765925.2822230961</c:v>
                </c:pt>
                <c:pt idx="82">
                  <c:v>1794238.9672099683</c:v>
                </c:pt>
                <c:pt idx="83">
                  <c:v>1821012.0541255046</c:v>
                </c:pt>
                <c:pt idx="84">
                  <c:v>1786764.8281085407</c:v>
                </c:pt>
                <c:pt idx="85">
                  <c:v>1850609.8341944972</c:v>
                </c:pt>
                <c:pt idx="86">
                  <c:v>1920752.2911293618</c:v>
                </c:pt>
                <c:pt idx="87">
                  <c:v>1916933.8128450834</c:v>
                </c:pt>
                <c:pt idx="88">
                  <c:v>1948308.1623408871</c:v>
                </c:pt>
                <c:pt idx="89">
                  <c:v>1991573.1741530148</c:v>
                </c:pt>
                <c:pt idx="90">
                  <c:v>1959929.5208232249</c:v>
                </c:pt>
                <c:pt idx="91">
                  <c:v>2019641.8819897284</c:v>
                </c:pt>
                <c:pt idx="92">
                  <c:v>1984989.2677413383</c:v>
                </c:pt>
                <c:pt idx="93">
                  <c:v>2025720.0536739365</c:v>
                </c:pt>
                <c:pt idx="94">
                  <c:v>2061526.424044644</c:v>
                </c:pt>
                <c:pt idx="95">
                  <c:v>2052363.9258357242</c:v>
                </c:pt>
                <c:pt idx="96">
                  <c:v>2025637.2707138413</c:v>
                </c:pt>
                <c:pt idx="97">
                  <c:v>2101311.3370186724</c:v>
                </c:pt>
                <c:pt idx="98">
                  <c:v>2042734.7642655135</c:v>
                </c:pt>
                <c:pt idx="99">
                  <c:v>2046164.2353423538</c:v>
                </c:pt>
                <c:pt idx="100">
                  <c:v>2064552.831937083</c:v>
                </c:pt>
                <c:pt idx="101">
                  <c:v>2038600.9498807171</c:v>
                </c:pt>
                <c:pt idx="102">
                  <c:v>2057871.8323457916</c:v>
                </c:pt>
                <c:pt idx="103">
                  <c:v>1972034.071159367</c:v>
                </c:pt>
                <c:pt idx="104">
                  <c:v>1932403.3748767418</c:v>
                </c:pt>
                <c:pt idx="105">
                  <c:v>2025152.0239732466</c:v>
                </c:pt>
                <c:pt idx="106">
                  <c:v>2034233.9453580766</c:v>
                </c:pt>
                <c:pt idx="107">
                  <c:v>1984000.546315813</c:v>
                </c:pt>
                <c:pt idx="108">
                  <c:v>1920292.3707830536</c:v>
                </c:pt>
                <c:pt idx="109">
                  <c:v>1928882.9976451758</c:v>
                </c:pt>
                <c:pt idx="110">
                  <c:v>2030683.0433540323</c:v>
                </c:pt>
                <c:pt idx="111">
                  <c:v>2049468.7681881492</c:v>
                </c:pt>
                <c:pt idx="112">
                  <c:v>2082184.9872424817</c:v>
                </c:pt>
                <c:pt idx="113">
                  <c:v>2091396.0115455177</c:v>
                </c:pt>
                <c:pt idx="114">
                  <c:v>2153678.9703737195</c:v>
                </c:pt>
                <c:pt idx="115">
                  <c:v>2165482.2050986239</c:v>
                </c:pt>
                <c:pt idx="116">
                  <c:v>2170883.2020279532</c:v>
                </c:pt>
                <c:pt idx="117">
                  <c:v>2146736.7844123412</c:v>
                </c:pt>
                <c:pt idx="118">
                  <c:v>2225482.2484038873</c:v>
                </c:pt>
                <c:pt idx="119">
                  <c:v>2251993.1186397956</c:v>
                </c:pt>
                <c:pt idx="120">
                  <c:v>2284802.3596071014</c:v>
                </c:pt>
                <c:pt idx="121">
                  <c:v>2338667.8903369838</c:v>
                </c:pt>
                <c:pt idx="122">
                  <c:v>2345200.5139006358</c:v>
                </c:pt>
                <c:pt idx="123">
                  <c:v>2366151.7566420976</c:v>
                </c:pt>
                <c:pt idx="124">
                  <c:v>2383868.790579448</c:v>
                </c:pt>
                <c:pt idx="125">
                  <c:v>2404354.7522147591</c:v>
                </c:pt>
                <c:pt idx="126">
                  <c:v>2436161.3729136703</c:v>
                </c:pt>
                <c:pt idx="127">
                  <c:v>2432790.9851328442</c:v>
                </c:pt>
                <c:pt idx="128">
                  <c:v>2484310.1258025737</c:v>
                </c:pt>
                <c:pt idx="129">
                  <c:v>2527831.81885781</c:v>
                </c:pt>
                <c:pt idx="130">
                  <c:v>2587634.5609381688</c:v>
                </c:pt>
                <c:pt idx="131">
                  <c:v>2591621.0337884957</c:v>
                </c:pt>
                <c:pt idx="132">
                  <c:v>2672335.6936641713</c:v>
                </c:pt>
                <c:pt idx="133">
                  <c:v>2594876.9788469896</c:v>
                </c:pt>
                <c:pt idx="134">
                  <c:v>2574174.0563261798</c:v>
                </c:pt>
                <c:pt idx="135">
                  <c:v>2578313.6666494017</c:v>
                </c:pt>
                <c:pt idx="136">
                  <c:v>2628179.4467559257</c:v>
                </c:pt>
                <c:pt idx="137">
                  <c:v>2634313.9413162414</c:v>
                </c:pt>
                <c:pt idx="138">
                  <c:v>2686858.9986962578</c:v>
                </c:pt>
                <c:pt idx="139">
                  <c:v>2740122.3162174933</c:v>
                </c:pt>
                <c:pt idx="140">
                  <c:v>2730035.0561339976</c:v>
                </c:pt>
                <c:pt idx="141">
                  <c:v>2570909.6972339889</c:v>
                </c:pt>
                <c:pt idx="142">
                  <c:v>2621328.3512254562</c:v>
                </c:pt>
                <c:pt idx="143">
                  <c:v>2428971.1660032147</c:v>
                </c:pt>
                <c:pt idx="144">
                  <c:v>2580215.8847436169</c:v>
                </c:pt>
                <c:pt idx="145">
                  <c:v>2650250.346047516</c:v>
                </c:pt>
                <c:pt idx="146">
                  <c:v>2669566.4639412509</c:v>
                </c:pt>
                <c:pt idx="147">
                  <c:v>2749032.07580757</c:v>
                </c:pt>
                <c:pt idx="148">
                  <c:v>2737531.8631766769</c:v>
                </c:pt>
                <c:pt idx="149">
                  <c:v>2941595.7908350034</c:v>
                </c:pt>
                <c:pt idx="150">
                  <c:v>3058155.0373524884</c:v>
                </c:pt>
                <c:pt idx="151">
                  <c:v>2998951.6504037273</c:v>
                </c:pt>
                <c:pt idx="152">
                  <c:v>2904038.2984138192</c:v>
                </c:pt>
                <c:pt idx="153">
                  <c:v>2957570.9235004396</c:v>
                </c:pt>
                <c:pt idx="154">
                  <c:v>2976035.6320933206</c:v>
                </c:pt>
                <c:pt idx="155">
                  <c:v>3189727.8766903467</c:v>
                </c:pt>
                <c:pt idx="156">
                  <c:v>3121288.3218263509</c:v>
                </c:pt>
                <c:pt idx="157">
                  <c:v>3096609.6616381072</c:v>
                </c:pt>
                <c:pt idx="158">
                  <c:v>2922092.7015724247</c:v>
                </c:pt>
                <c:pt idx="159">
                  <c:v>2944074.8882639352</c:v>
                </c:pt>
                <c:pt idx="160">
                  <c:v>3061085.0667240452</c:v>
                </c:pt>
                <c:pt idx="161">
                  <c:v>3118968.8025262402</c:v>
                </c:pt>
                <c:pt idx="162">
                  <c:v>3305838.9549336992</c:v>
                </c:pt>
                <c:pt idx="163">
                  <c:v>3479349.5607373598</c:v>
                </c:pt>
                <c:pt idx="164">
                  <c:v>3364862.6815339234</c:v>
                </c:pt>
                <c:pt idx="165">
                  <c:v>3308188.8486395804</c:v>
                </c:pt>
                <c:pt idx="166">
                  <c:v>3687660.9971283292</c:v>
                </c:pt>
                <c:pt idx="167">
                  <c:v>3938278.0063289064</c:v>
                </c:pt>
                <c:pt idx="168">
                  <c:v>4016580.7426169869</c:v>
                </c:pt>
                <c:pt idx="169">
                  <c:v>4225965.0016155411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AA7A-CB44-94A5-0B1E8ECB9159}"/>
            </c:ext>
          </c:extLst>
        </c:ser>
        <c:ser>
          <c:idx val="1"/>
          <c:order val="1"/>
          <c:tx>
            <c:strRef>
              <c:f>'SLIDE 8 &amp; 9'!$C$1</c:f>
              <c:strCache>
                <c:ptCount val="1"/>
                <c:pt idx="0">
                  <c:v>SPY/Barc AGG</c:v>
                </c:pt>
              </c:strCache>
            </c:strRef>
          </c:tx>
          <c:spPr>
            <a:ln w="28575" cap="rnd">
              <a:solidFill>
                <a:srgbClr val="D1B872"/>
              </a:solidFill>
              <a:round/>
            </a:ln>
            <a:effectLst/>
          </c:spPr>
          <c:marker>
            <c:symbol val="none"/>
          </c:marker>
          <c:cat>
            <c:numRef>
              <c:f>'SLIDE 8 &amp; 9'!$A$3:$A$188</c:f>
              <c:numCache>
                <c:formatCode>mmm\-yy</c:formatCode>
                <c:ptCount val="186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8 &amp; 9'!$C$3:$C$188</c:f>
              <c:numCache>
                <c:formatCode>General</c:formatCode>
                <c:ptCount val="186"/>
                <c:pt idx="0">
                  <c:v>987463.98927384918</c:v>
                </c:pt>
                <c:pt idx="1">
                  <c:v>994295.39953388716</c:v>
                </c:pt>
                <c:pt idx="2">
                  <c:v>1019351.4553716253</c:v>
                </c:pt>
                <c:pt idx="3">
                  <c:v>1038725.5263963656</c:v>
                </c:pt>
                <c:pt idx="4">
                  <c:v>1030881.793584249</c:v>
                </c:pt>
                <c:pt idx="5">
                  <c:v>1018871.0202096719</c:v>
                </c:pt>
                <c:pt idx="6">
                  <c:v>1029330.597457208</c:v>
                </c:pt>
                <c:pt idx="7">
                  <c:v>1054511.3509502553</c:v>
                </c:pt>
                <c:pt idx="8">
                  <c:v>1073745.2964752051</c:v>
                </c:pt>
                <c:pt idx="9">
                  <c:v>1046734.0859113194</c:v>
                </c:pt>
                <c:pt idx="10">
                  <c:v>1049514.8754768188</c:v>
                </c:pt>
                <c:pt idx="11">
                  <c:v>1002673.2512406586</c:v>
                </c:pt>
                <c:pt idx="12">
                  <c:v>988406.93231345213</c:v>
                </c:pt>
                <c:pt idx="13">
                  <c:v>981877.06128487259</c:v>
                </c:pt>
                <c:pt idx="14">
                  <c:v>1006198.0843517676</c:v>
                </c:pt>
                <c:pt idx="15">
                  <c:v>1013951.8393595272</c:v>
                </c:pt>
                <c:pt idx="16">
                  <c:v>963324.86199025973</c:v>
                </c:pt>
                <c:pt idx="17">
                  <c:v>964199.07552084548</c:v>
                </c:pt>
                <c:pt idx="18">
                  <c:v>965088.40696648741</c:v>
                </c:pt>
                <c:pt idx="19">
                  <c:v>901136.76962393057</c:v>
                </c:pt>
                <c:pt idx="20">
                  <c:v>834334.56862912059</c:v>
                </c:pt>
                <c:pt idx="21">
                  <c:v>831935.91089200811</c:v>
                </c:pt>
                <c:pt idx="22">
                  <c:v>827101.84894857579</c:v>
                </c:pt>
                <c:pt idx="23">
                  <c:v>784155.14434962766</c:v>
                </c:pt>
                <c:pt idx="24">
                  <c:v>751080.58807186433</c:v>
                </c:pt>
                <c:pt idx="25">
                  <c:v>777082.20413458056</c:v>
                </c:pt>
                <c:pt idx="26">
                  <c:v>816663.42979005515</c:v>
                </c:pt>
                <c:pt idx="27">
                  <c:v>840574.8229370513</c:v>
                </c:pt>
                <c:pt idx="28">
                  <c:v>843555.34573218192</c:v>
                </c:pt>
                <c:pt idx="29">
                  <c:v>880954.21773895854</c:v>
                </c:pt>
                <c:pt idx="30">
                  <c:v>902143.14240222948</c:v>
                </c:pt>
                <c:pt idx="31">
                  <c:v>916656.73420797777</c:v>
                </c:pt>
                <c:pt idx="32">
                  <c:v>916016.01768120122</c:v>
                </c:pt>
                <c:pt idx="33">
                  <c:v>933494.66175722016</c:v>
                </c:pt>
                <c:pt idx="34">
                  <c:v>944716.25825744669</c:v>
                </c:pt>
                <c:pt idx="35">
                  <c:v>924425.24696113018</c:v>
                </c:pt>
                <c:pt idx="36">
                  <c:v>938887.85298737558</c:v>
                </c:pt>
                <c:pt idx="37">
                  <c:v>970426.16281723185</c:v>
                </c:pt>
                <c:pt idx="38">
                  <c:v>985443.89595961303</c:v>
                </c:pt>
                <c:pt idx="39">
                  <c:v>952746.23785482883</c:v>
                </c:pt>
                <c:pt idx="40">
                  <c:v>930211.11973176862</c:v>
                </c:pt>
                <c:pt idx="41">
                  <c:v>969386.06325079943</c:v>
                </c:pt>
                <c:pt idx="42">
                  <c:v>947791.18330877135</c:v>
                </c:pt>
                <c:pt idx="43">
                  <c:v>987137.5396754751</c:v>
                </c:pt>
                <c:pt idx="44">
                  <c:v>1004775.8476325854</c:v>
                </c:pt>
                <c:pt idx="45">
                  <c:v>998671.26447213884</c:v>
                </c:pt>
                <c:pt idx="46">
                  <c:v>1034139.8431599913</c:v>
                </c:pt>
                <c:pt idx="47">
                  <c:v>1039405.1127889961</c:v>
                </c:pt>
                <c:pt idx="48">
                  <c:v>1057979.7886818231</c:v>
                </c:pt>
                <c:pt idx="49">
                  <c:v>1062879.5584245122</c:v>
                </c:pt>
                <c:pt idx="50">
                  <c:v>1088228.0847462523</c:v>
                </c:pt>
                <c:pt idx="51">
                  <c:v>1079368.0023110379</c:v>
                </c:pt>
                <c:pt idx="52">
                  <c:v>1074797.3238615121</c:v>
                </c:pt>
                <c:pt idx="53">
                  <c:v>1073628.5538744414</c:v>
                </c:pt>
                <c:pt idx="54">
                  <c:v>1046540.8740614898</c:v>
                </c:pt>
                <c:pt idx="55">
                  <c:v>1007313.1244127378</c:v>
                </c:pt>
                <c:pt idx="56">
                  <c:v>1062552.4437746203</c:v>
                </c:pt>
                <c:pt idx="57">
                  <c:v>1065665.4438444437</c:v>
                </c:pt>
                <c:pt idx="58">
                  <c:v>1074515.7698052642</c:v>
                </c:pt>
                <c:pt idx="59">
                  <c:v>1091579.2541534759</c:v>
                </c:pt>
                <c:pt idx="60">
                  <c:v>1113764.6679150034</c:v>
                </c:pt>
                <c:pt idx="61">
                  <c:v>1135242.3329086506</c:v>
                </c:pt>
                <c:pt idx="62">
                  <c:v>1139414.6978793899</c:v>
                </c:pt>
                <c:pt idx="63">
                  <c:v>1102081.7031735056</c:v>
                </c:pt>
                <c:pt idx="64">
                  <c:v>1129736.4921685332</c:v>
                </c:pt>
                <c:pt idx="65">
                  <c:v>1140053.2327702884</c:v>
                </c:pt>
                <c:pt idx="66">
                  <c:v>1156819.3338120729</c:v>
                </c:pt>
                <c:pt idx="67">
                  <c:v>1169136.4669662351</c:v>
                </c:pt>
                <c:pt idx="68">
                  <c:v>1162089.1924723315</c:v>
                </c:pt>
                <c:pt idx="69">
                  <c:v>1161287.8730047839</c:v>
                </c:pt>
                <c:pt idx="70">
                  <c:v>1163393.5416647922</c:v>
                </c:pt>
                <c:pt idx="71">
                  <c:v>1190839.9144309002</c:v>
                </c:pt>
                <c:pt idx="72">
                  <c:v>1199891.4387992304</c:v>
                </c:pt>
                <c:pt idx="73">
                  <c:v>1227294.7226955346</c:v>
                </c:pt>
                <c:pt idx="74">
                  <c:v>1233603.6459220103</c:v>
                </c:pt>
                <c:pt idx="75">
                  <c:v>1242405.5132359357</c:v>
                </c:pt>
                <c:pt idx="76">
                  <c:v>1230166.5359465024</c:v>
                </c:pt>
                <c:pt idx="77">
                  <c:v>1267067.7644242409</c:v>
                </c:pt>
                <c:pt idx="78">
                  <c:v>1249972.3142254844</c:v>
                </c:pt>
                <c:pt idx="79">
                  <c:v>1273928.4043072611</c:v>
                </c:pt>
                <c:pt idx="80">
                  <c:v>1311558.8523942141</c:v>
                </c:pt>
                <c:pt idx="81">
                  <c:v>1331202.3228193091</c:v>
                </c:pt>
                <c:pt idx="82">
                  <c:v>1357804.8961187885</c:v>
                </c:pt>
                <c:pt idx="83">
                  <c:v>1320337.7391062803</c:v>
                </c:pt>
                <c:pt idx="84">
                  <c:v>1356152.2105985242</c:v>
                </c:pt>
                <c:pt idx="85">
                  <c:v>1363614.6572428427</c:v>
                </c:pt>
                <c:pt idx="86">
                  <c:v>1379399.7518595455</c:v>
                </c:pt>
                <c:pt idx="87">
                  <c:v>1398844.2163216088</c:v>
                </c:pt>
                <c:pt idx="88">
                  <c:v>1411334.463439506</c:v>
                </c:pt>
                <c:pt idx="89">
                  <c:v>1409633.891378833</c:v>
                </c:pt>
                <c:pt idx="90">
                  <c:v>1441058.532012427</c:v>
                </c:pt>
                <c:pt idx="91">
                  <c:v>1429917.0187121341</c:v>
                </c:pt>
                <c:pt idx="92">
                  <c:v>1458809.3202626652</c:v>
                </c:pt>
                <c:pt idx="93">
                  <c:v>1482679.7925912901</c:v>
                </c:pt>
                <c:pt idx="94">
                  <c:v>1489335.6877844445</c:v>
                </c:pt>
                <c:pt idx="95">
                  <c:v>1446152.975954568</c:v>
                </c:pt>
                <c:pt idx="96">
                  <c:v>1499108.0180346235</c:v>
                </c:pt>
                <c:pt idx="97">
                  <c:v>1478000.8461881839</c:v>
                </c:pt>
                <c:pt idx="98">
                  <c:v>1489129.6717247535</c:v>
                </c:pt>
                <c:pt idx="99">
                  <c:v>1495591.0547949495</c:v>
                </c:pt>
                <c:pt idx="100">
                  <c:v>1475934.6701643779</c:v>
                </c:pt>
                <c:pt idx="101">
                  <c:v>1500083.5811531246</c:v>
                </c:pt>
                <c:pt idx="102">
                  <c:v>1452296.4664205373</c:v>
                </c:pt>
                <c:pt idx="103">
                  <c:v>1418182.0504358038</c:v>
                </c:pt>
                <c:pt idx="104">
                  <c:v>1500271.3897613208</c:v>
                </c:pt>
                <c:pt idx="105">
                  <c:v>1496453.6877299414</c:v>
                </c:pt>
                <c:pt idx="106">
                  <c:v>1483780.6477235225</c:v>
                </c:pt>
                <c:pt idx="107">
                  <c:v>1431470.5689972932</c:v>
                </c:pt>
                <c:pt idx="108">
                  <c:v>1435510.1326572662</c:v>
                </c:pt>
                <c:pt idx="109">
                  <c:v>1491876.4301577001</c:v>
                </c:pt>
                <c:pt idx="110">
                  <c:v>1500649.7384446485</c:v>
                </c:pt>
                <c:pt idx="111">
                  <c:v>1527391.7522945208</c:v>
                </c:pt>
                <c:pt idx="112">
                  <c:v>1528814.6664596731</c:v>
                </c:pt>
                <c:pt idx="113">
                  <c:v>1568148.4949859716</c:v>
                </c:pt>
                <c:pt idx="114">
                  <c:v>1569636.0413816809</c:v>
                </c:pt>
                <c:pt idx="115">
                  <c:v>1560066.7023999114</c:v>
                </c:pt>
                <c:pt idx="116">
                  <c:v>1533340.7669470501</c:v>
                </c:pt>
                <c:pt idx="117">
                  <c:v>1570009.4551478894</c:v>
                </c:pt>
                <c:pt idx="118">
                  <c:v>1588148.9069692795</c:v>
                </c:pt>
                <c:pt idx="119">
                  <c:v>1599338.581515206</c:v>
                </c:pt>
                <c:pt idx="120">
                  <c:v>1640587.8700002956</c:v>
                </c:pt>
                <c:pt idx="121">
                  <c:v>1642092.9656685644</c:v>
                </c:pt>
                <c:pt idx="122">
                  <c:v>1661459.7321800785</c:v>
                </c:pt>
                <c:pt idx="123">
                  <c:v>1677095.698803301</c:v>
                </c:pt>
                <c:pt idx="124">
                  <c:v>1680635.8655491311</c:v>
                </c:pt>
                <c:pt idx="125">
                  <c:v>1714625.6346475356</c:v>
                </c:pt>
                <c:pt idx="126">
                  <c:v>1714828.1163390016</c:v>
                </c:pt>
                <c:pt idx="127">
                  <c:v>1732920.6615816653</c:v>
                </c:pt>
                <c:pt idx="128">
                  <c:v>1765849.787483827</c:v>
                </c:pt>
                <c:pt idx="129">
                  <c:v>1805331.6008044402</c:v>
                </c:pt>
                <c:pt idx="130">
                  <c:v>1809147.3651540515</c:v>
                </c:pt>
                <c:pt idx="131">
                  <c:v>1861263.2487621605</c:v>
                </c:pt>
                <c:pt idx="132">
                  <c:v>1816816.8444562219</c:v>
                </c:pt>
                <c:pt idx="133">
                  <c:v>1771802.8668619543</c:v>
                </c:pt>
                <c:pt idx="134">
                  <c:v>1786709.5999777883</c:v>
                </c:pt>
                <c:pt idx="135">
                  <c:v>1817508.7681772979</c:v>
                </c:pt>
                <c:pt idx="136">
                  <c:v>1819052.1902811553</c:v>
                </c:pt>
                <c:pt idx="137">
                  <c:v>1875295.0866182831</c:v>
                </c:pt>
                <c:pt idx="138">
                  <c:v>1914507.1526320633</c:v>
                </c:pt>
                <c:pt idx="139">
                  <c:v>1912850.3001180692</c:v>
                </c:pt>
                <c:pt idx="140">
                  <c:v>1826380.5927415662</c:v>
                </c:pt>
                <c:pt idx="141">
                  <c:v>1861234.458605038</c:v>
                </c:pt>
                <c:pt idx="142">
                  <c:v>1746419.4117973701</c:v>
                </c:pt>
                <c:pt idx="143">
                  <c:v>1828509.5589591195</c:v>
                </c:pt>
                <c:pt idx="144">
                  <c:v>1881615.4159021592</c:v>
                </c:pt>
                <c:pt idx="145">
                  <c:v>1898522.8538659867</c:v>
                </c:pt>
                <c:pt idx="146">
                  <c:v>1970001.0056696255</c:v>
                </c:pt>
                <c:pt idx="147">
                  <c:v>1887189.8206099223</c:v>
                </c:pt>
                <c:pt idx="148">
                  <c:v>1972570.0707030026</c:v>
                </c:pt>
                <c:pt idx="149">
                  <c:v>2016596.2502239018</c:v>
                </c:pt>
                <c:pt idx="150">
                  <c:v>1989180.8242598278</c:v>
                </c:pt>
                <c:pt idx="151">
                  <c:v>2011077.8804335585</c:v>
                </c:pt>
                <c:pt idx="152">
                  <c:v>2048916.828949213</c:v>
                </c:pt>
                <c:pt idx="153">
                  <c:v>2100340.3569328245</c:v>
                </c:pt>
                <c:pt idx="154">
                  <c:v>2150934.0165102603</c:v>
                </c:pt>
                <c:pt idx="155">
                  <c:v>2166205.9382139398</c:v>
                </c:pt>
                <c:pt idx="156">
                  <c:v>2040189.5374027588</c:v>
                </c:pt>
                <c:pt idx="157">
                  <c:v>1864945.3574772794</c:v>
                </c:pt>
                <c:pt idx="158">
                  <c:v>2035279.3020364633</c:v>
                </c:pt>
                <c:pt idx="159">
                  <c:v>2106660.2541940529</c:v>
                </c:pt>
                <c:pt idx="160">
                  <c:v>2134619.507388833</c:v>
                </c:pt>
                <c:pt idx="161">
                  <c:v>2226653.9211608912</c:v>
                </c:pt>
                <c:pt idx="162">
                  <c:v>2336014.284778988</c:v>
                </c:pt>
                <c:pt idx="163">
                  <c:v>2261144.120696167</c:v>
                </c:pt>
                <c:pt idx="164">
                  <c:v>2227020.0365365813</c:v>
                </c:pt>
                <c:pt idx="165">
                  <c:v>2398826.7586446861</c:v>
                </c:pt>
                <c:pt idx="166">
                  <c:v>2451682.2757359957</c:v>
                </c:pt>
                <c:pt idx="167">
                  <c:v>2422537.1956673572</c:v>
                </c:pt>
                <c:pt idx="168">
                  <c:v>2475102.7253283607</c:v>
                </c:pt>
                <c:pt idx="169">
                  <c:v>2475102.7253283607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AA7A-CB44-94A5-0B1E8ECB9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838127"/>
        <c:axId val="867863999"/>
      </c:lineChart>
      <c:dateAx>
        <c:axId val="588838127"/>
        <c:scaling>
          <c:orientation val="minMax"/>
          <c:max val="44348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21ABD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863999"/>
        <c:crosses val="autoZero"/>
        <c:auto val="1"/>
        <c:lblOffset val="100"/>
        <c:baseTimeUnit val="months"/>
      </c:dateAx>
      <c:valAx>
        <c:axId val="867863999"/>
        <c:scaling>
          <c:orientation val="minMax"/>
          <c:min val="500000"/>
        </c:scaling>
        <c:delete val="0"/>
        <c:axPos val="l"/>
        <c:majorGridlines>
          <c:spPr>
            <a:ln w="9525" cap="flat" cmpd="sng" algn="ctr">
              <a:solidFill>
                <a:srgbClr val="CAE8F6"/>
              </a:solidFill>
              <a:round/>
            </a:ln>
            <a:effectLst/>
          </c:spPr>
        </c:majorGridlines>
        <c:numFmt formatCode="[$$-409]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83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19445302978074"/>
          <c:y val="0.96066500760530615"/>
          <c:w val="0.18448685375705176"/>
          <c:h val="3.9334992394693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D3C51"/>
                </a:solidFill>
                <a:latin typeface="+mn-lt"/>
                <a:ea typeface="+mn-ea"/>
                <a:cs typeface="+mn-cs"/>
              </a:defRPr>
            </a:pPr>
            <a:r>
              <a:rPr lang="en-GB" sz="2000" b="1" i="0" baseline="0">
                <a:solidFill>
                  <a:srgbClr val="0D3C51"/>
                </a:solidFill>
              </a:rPr>
              <a:t>Helios/JP Morgan Mosaic II index vs S&amp;P 500/Barclays Aggregate (60/40)</a:t>
            </a:r>
          </a:p>
          <a:p>
            <a:pPr>
              <a:defRPr sz="2000" b="1">
                <a:solidFill>
                  <a:srgbClr val="0D3C51"/>
                </a:solidFill>
              </a:defRPr>
            </a:pPr>
            <a:r>
              <a:rPr lang="en-GB" sz="2000" b="1" i="0" baseline="0">
                <a:solidFill>
                  <a:srgbClr val="0D3C51"/>
                </a:solidFill>
              </a:rPr>
              <a:t>$1 million invested</a:t>
            </a:r>
          </a:p>
          <a:p>
            <a:pPr>
              <a:defRPr sz="2000" b="1">
                <a:solidFill>
                  <a:srgbClr val="0D3C51"/>
                </a:solidFill>
              </a:defRPr>
            </a:pPr>
            <a:r>
              <a:rPr lang="en-GB" sz="2000" b="1" i="0" baseline="0">
                <a:solidFill>
                  <a:srgbClr val="0D3C51"/>
                </a:solidFill>
              </a:rPr>
              <a:t> 2007-Present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D3C5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'SLIDE 8 &amp; 9'!$B$1</c:f>
              <c:strCache>
                <c:ptCount val="1"/>
                <c:pt idx="0">
                  <c:v>Helios/JPM</c:v>
                </c:pt>
              </c:strCache>
            </c:strRef>
          </c:tx>
          <c:spPr>
            <a:ln w="28575" cap="rnd">
              <a:solidFill>
                <a:srgbClr val="086990"/>
              </a:solidFill>
              <a:round/>
            </a:ln>
            <a:effectLst/>
          </c:spPr>
          <c:marker>
            <c:symbol val="none"/>
          </c:marker>
          <c:dPt>
            <c:idx val="145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3F-9A49-9014-27E995C7F4E9}"/>
              </c:ext>
            </c:extLst>
          </c:dPt>
          <c:dPt>
            <c:idx val="146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3F-9A49-9014-27E995C7F4E9}"/>
              </c:ext>
            </c:extLst>
          </c:dPt>
          <c:dPt>
            <c:idx val="147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3F-9A49-9014-27E995C7F4E9}"/>
              </c:ext>
            </c:extLst>
          </c:dPt>
          <c:dPt>
            <c:idx val="148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3F-9A49-9014-27E995C7F4E9}"/>
              </c:ext>
            </c:extLst>
          </c:dPt>
          <c:dPt>
            <c:idx val="14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C3F-9A49-9014-27E995C7F4E9}"/>
              </c:ext>
            </c:extLst>
          </c:dPt>
          <c:dPt>
            <c:idx val="150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9C3F-9A49-9014-27E995C7F4E9}"/>
              </c:ext>
            </c:extLst>
          </c:dPt>
          <c:dPt>
            <c:idx val="151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9C3F-9A49-9014-27E995C7F4E9}"/>
              </c:ext>
            </c:extLst>
          </c:dPt>
          <c:dPt>
            <c:idx val="152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9C3F-9A49-9014-27E995C7F4E9}"/>
              </c:ext>
            </c:extLst>
          </c:dPt>
          <c:dPt>
            <c:idx val="153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9C3F-9A49-9014-27E995C7F4E9}"/>
              </c:ext>
            </c:extLst>
          </c:dPt>
          <c:dPt>
            <c:idx val="15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9C3F-9A49-9014-27E995C7F4E9}"/>
              </c:ext>
            </c:extLst>
          </c:dPt>
          <c:dPt>
            <c:idx val="155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9C3F-9A49-9014-27E995C7F4E9}"/>
              </c:ext>
            </c:extLst>
          </c:dPt>
          <c:dPt>
            <c:idx val="156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9C3F-9A49-9014-27E995C7F4E9}"/>
              </c:ext>
            </c:extLst>
          </c:dPt>
          <c:dPt>
            <c:idx val="157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9C3F-9A49-9014-27E995C7F4E9}"/>
              </c:ext>
            </c:extLst>
          </c:dPt>
          <c:dPt>
            <c:idx val="158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9C3F-9A49-9014-27E995C7F4E9}"/>
              </c:ext>
            </c:extLst>
          </c:dPt>
          <c:dPt>
            <c:idx val="15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9C3F-9A49-9014-27E995C7F4E9}"/>
              </c:ext>
            </c:extLst>
          </c:dPt>
          <c:dPt>
            <c:idx val="160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9C3F-9A49-9014-27E995C7F4E9}"/>
              </c:ext>
            </c:extLst>
          </c:dPt>
          <c:dPt>
            <c:idx val="161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9C3F-9A49-9014-27E995C7F4E9}"/>
              </c:ext>
            </c:extLst>
          </c:dPt>
          <c:dPt>
            <c:idx val="162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9C3F-9A49-9014-27E995C7F4E9}"/>
              </c:ext>
            </c:extLst>
          </c:dPt>
          <c:dPt>
            <c:idx val="163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9C3F-9A49-9014-27E995C7F4E9}"/>
              </c:ext>
            </c:extLst>
          </c:dPt>
          <c:dPt>
            <c:idx val="164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9C3F-9A49-9014-27E995C7F4E9}"/>
              </c:ext>
            </c:extLst>
          </c:dPt>
          <c:dPt>
            <c:idx val="165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9C3F-9A49-9014-27E995C7F4E9}"/>
              </c:ext>
            </c:extLst>
          </c:dPt>
          <c:dPt>
            <c:idx val="166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9C3F-9A49-9014-27E995C7F4E9}"/>
              </c:ext>
            </c:extLst>
          </c:dPt>
          <c:dPt>
            <c:idx val="167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9C3F-9A49-9014-27E995C7F4E9}"/>
              </c:ext>
            </c:extLst>
          </c:dPt>
          <c:dPt>
            <c:idx val="168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9C3F-9A49-9014-27E995C7F4E9}"/>
              </c:ext>
            </c:extLst>
          </c:dPt>
          <c:dPt>
            <c:idx val="169"/>
            <c:marker>
              <c:symbol val="none"/>
            </c:marker>
            <c:bubble3D val="0"/>
            <c:spPr>
              <a:ln w="28575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1-9C3F-9A49-9014-27E995C7F4E9}"/>
              </c:ext>
            </c:extLst>
          </c:dPt>
          <c:cat>
            <c:numRef>
              <c:f>'SLIDE 8 &amp; 9'!$A$3:$A$188</c:f>
              <c:numCache>
                <c:formatCode>mmm\-yy</c:formatCode>
                <c:ptCount val="186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8 &amp; 9'!$B$3:$B$188</c:f>
              <c:numCache>
                <c:formatCode>General</c:formatCode>
                <c:ptCount val="186"/>
                <c:pt idx="0">
                  <c:v>1016033.3333333333</c:v>
                </c:pt>
                <c:pt idx="1">
                  <c:v>1014903.236111111</c:v>
                </c:pt>
                <c:pt idx="2">
                  <c:v>1026378.9818643979</c:v>
                </c:pt>
                <c:pt idx="3">
                  <c:v>1051700.5967284287</c:v>
                </c:pt>
                <c:pt idx="4">
                  <c:v>1078342.2602846911</c:v>
                </c:pt>
                <c:pt idx="5">
                  <c:v>1070632.8879336771</c:v>
                </c:pt>
                <c:pt idx="6">
                  <c:v>1049682.7165973615</c:v>
                </c:pt>
                <c:pt idx="7">
                  <c:v>1057138.4708692958</c:v>
                </c:pt>
                <c:pt idx="8">
                  <c:v>1083944.1185674488</c:v>
                </c:pt>
                <c:pt idx="9">
                  <c:v>1101284.8148442695</c:v>
                </c:pt>
                <c:pt idx="10">
                  <c:v>1075425.3348111126</c:v>
                </c:pt>
                <c:pt idx="11">
                  <c:v>1062349.9100186238</c:v>
                </c:pt>
                <c:pt idx="12">
                  <c:v>1066105.4203593996</c:v>
                </c:pt>
                <c:pt idx="13">
                  <c:v>1065197.9986304012</c:v>
                </c:pt>
                <c:pt idx="14">
                  <c:v>1069997.6651599081</c:v>
                </c:pt>
                <c:pt idx="15">
                  <c:v>1069229.504503005</c:v>
                </c:pt>
                <c:pt idx="16">
                  <c:v>1061564.5982158033</c:v>
                </c:pt>
                <c:pt idx="17">
                  <c:v>1065395.4498109438</c:v>
                </c:pt>
                <c:pt idx="18">
                  <c:v>1068670.6260026668</c:v>
                </c:pt>
                <c:pt idx="19">
                  <c:v>1076841.5324308365</c:v>
                </c:pt>
                <c:pt idx="20">
                  <c:v>1069190.6282975478</c:v>
                </c:pt>
                <c:pt idx="21">
                  <c:v>1062314.5673525971</c:v>
                </c:pt>
                <c:pt idx="22">
                  <c:v>1093188.7918226747</c:v>
                </c:pt>
                <c:pt idx="23">
                  <c:v>1137609.0601060227</c:v>
                </c:pt>
                <c:pt idx="24">
                  <c:v>1109460.8134368027</c:v>
                </c:pt>
                <c:pt idx="25">
                  <c:v>1101442.5436858861</c:v>
                </c:pt>
                <c:pt idx="26">
                  <c:v>1112669.5884855143</c:v>
                </c:pt>
                <c:pt idx="27">
                  <c:v>1106445.7017113473</c:v>
                </c:pt>
                <c:pt idx="28">
                  <c:v>1106528.4205739335</c:v>
                </c:pt>
                <c:pt idx="29">
                  <c:v>1081139.4282316163</c:v>
                </c:pt>
                <c:pt idx="30">
                  <c:v>1094921.5273024961</c:v>
                </c:pt>
                <c:pt idx="31">
                  <c:v>1105918.4296313124</c:v>
                </c:pt>
                <c:pt idx="32">
                  <c:v>1135042.75689149</c:v>
                </c:pt>
                <c:pt idx="33">
                  <c:v>1115748.000166398</c:v>
                </c:pt>
                <c:pt idx="34">
                  <c:v>1150944.4207012868</c:v>
                </c:pt>
                <c:pt idx="35">
                  <c:v>1167338.916519542</c:v>
                </c:pt>
                <c:pt idx="36">
                  <c:v>1143441.6122977405</c:v>
                </c:pt>
                <c:pt idx="37">
                  <c:v>1170019.799009657</c:v>
                </c:pt>
                <c:pt idx="38">
                  <c:v>1219333.6812691828</c:v>
                </c:pt>
                <c:pt idx="39">
                  <c:v>1236855.9109332862</c:v>
                </c:pt>
                <c:pt idx="40">
                  <c:v>1177376.6288727338</c:v>
                </c:pt>
                <c:pt idx="41">
                  <c:v>1141920.3262453466</c:v>
                </c:pt>
                <c:pt idx="42">
                  <c:v>1195168.6757300969</c:v>
                </c:pt>
                <c:pt idx="43">
                  <c:v>1165567.4171500867</c:v>
                </c:pt>
                <c:pt idx="44">
                  <c:v>1236637.3673555907</c:v>
                </c:pt>
                <c:pt idx="45">
                  <c:v>1267609.8123519984</c:v>
                </c:pt>
                <c:pt idx="46">
                  <c:v>1273864.6752765905</c:v>
                </c:pt>
                <c:pt idx="47">
                  <c:v>1323281.2948386169</c:v>
                </c:pt>
                <c:pt idx="48">
                  <c:v>1343766.0385205736</c:v>
                </c:pt>
                <c:pt idx="49">
                  <c:v>1379887.4935783832</c:v>
                </c:pt>
                <c:pt idx="50">
                  <c:v>1388345.3413415179</c:v>
                </c:pt>
                <c:pt idx="51">
                  <c:v>1420450.1232092909</c:v>
                </c:pt>
                <c:pt idx="52">
                  <c:v>1410939.0146459099</c:v>
                </c:pt>
                <c:pt idx="53">
                  <c:v>1395448.0570714804</c:v>
                </c:pt>
                <c:pt idx="54">
                  <c:v>1373127.6785038142</c:v>
                </c:pt>
                <c:pt idx="55">
                  <c:v>1319486.9110123543</c:v>
                </c:pt>
                <c:pt idx="56">
                  <c:v>1250401.2202172852</c:v>
                </c:pt>
                <c:pt idx="57">
                  <c:v>1340673.8206350522</c:v>
                </c:pt>
                <c:pt idx="58">
                  <c:v>1339330.2226017623</c:v>
                </c:pt>
                <c:pt idx="59">
                  <c:v>1329432.369405536</c:v>
                </c:pt>
                <c:pt idx="60">
                  <c:v>1375976.2177954791</c:v>
                </c:pt>
                <c:pt idx="61">
                  <c:v>1416773.4863276351</c:v>
                </c:pt>
                <c:pt idx="62">
                  <c:v>1440635.2745841756</c:v>
                </c:pt>
                <c:pt idx="63">
                  <c:v>1436443.5184365739</c:v>
                </c:pt>
                <c:pt idx="64">
                  <c:v>1376629.6768124274</c:v>
                </c:pt>
                <c:pt idx="65">
                  <c:v>1409805.4147797523</c:v>
                </c:pt>
                <c:pt idx="66">
                  <c:v>1416761.4509787955</c:v>
                </c:pt>
                <c:pt idx="67">
                  <c:v>1445875.1117490802</c:v>
                </c:pt>
                <c:pt idx="68">
                  <c:v>1468151.4225341976</c:v>
                </c:pt>
                <c:pt idx="69">
                  <c:v>1458916.5459629081</c:v>
                </c:pt>
                <c:pt idx="70">
                  <c:v>1475160.6981020425</c:v>
                </c:pt>
                <c:pt idx="71">
                  <c:v>1486247.3786793891</c:v>
                </c:pt>
                <c:pt idx="72">
                  <c:v>1544435.7560863672</c:v>
                </c:pt>
                <c:pt idx="73">
                  <c:v>1556063.0272069266</c:v>
                </c:pt>
                <c:pt idx="74">
                  <c:v>1599903.3033452181</c:v>
                </c:pt>
                <c:pt idx="75">
                  <c:v>1622450.6204427197</c:v>
                </c:pt>
                <c:pt idx="76">
                  <c:v>1644493.6040171066</c:v>
                </c:pt>
                <c:pt idx="77">
                  <c:v>1627711.368255055</c:v>
                </c:pt>
                <c:pt idx="78">
                  <c:v>1694003.4329465963</c:v>
                </c:pt>
                <c:pt idx="79">
                  <c:v>1661458.1943986111</c:v>
                </c:pt>
                <c:pt idx="80">
                  <c:v>1715533.3264900988</c:v>
                </c:pt>
                <c:pt idx="81">
                  <c:v>1765925.2822230961</c:v>
                </c:pt>
                <c:pt idx="82">
                  <c:v>1794238.9672099683</c:v>
                </c:pt>
                <c:pt idx="83">
                  <c:v>1821012.0541255046</c:v>
                </c:pt>
                <c:pt idx="84">
                  <c:v>1786764.8281085407</c:v>
                </c:pt>
                <c:pt idx="85">
                  <c:v>1850609.8341944972</c:v>
                </c:pt>
                <c:pt idx="86">
                  <c:v>1920752.2911293618</c:v>
                </c:pt>
                <c:pt idx="87">
                  <c:v>1916933.8128450834</c:v>
                </c:pt>
                <c:pt idx="88">
                  <c:v>1948308.1623408871</c:v>
                </c:pt>
                <c:pt idx="89">
                  <c:v>1991573.1741530148</c:v>
                </c:pt>
                <c:pt idx="90">
                  <c:v>1959929.5208232249</c:v>
                </c:pt>
                <c:pt idx="91">
                  <c:v>2019641.8819897284</c:v>
                </c:pt>
                <c:pt idx="92">
                  <c:v>1984989.2677413383</c:v>
                </c:pt>
                <c:pt idx="93">
                  <c:v>2025720.0536739365</c:v>
                </c:pt>
                <c:pt idx="94">
                  <c:v>2061526.424044644</c:v>
                </c:pt>
                <c:pt idx="95">
                  <c:v>2052363.9258357242</c:v>
                </c:pt>
                <c:pt idx="96">
                  <c:v>2025637.2707138413</c:v>
                </c:pt>
                <c:pt idx="97">
                  <c:v>2101311.3370186724</c:v>
                </c:pt>
                <c:pt idx="98">
                  <c:v>2042734.7642655135</c:v>
                </c:pt>
                <c:pt idx="99">
                  <c:v>2046164.2353423538</c:v>
                </c:pt>
                <c:pt idx="100">
                  <c:v>2064552.831937083</c:v>
                </c:pt>
                <c:pt idx="101">
                  <c:v>2038600.9498807171</c:v>
                </c:pt>
                <c:pt idx="102">
                  <c:v>2057871.8323457916</c:v>
                </c:pt>
                <c:pt idx="103">
                  <c:v>1972034.071159367</c:v>
                </c:pt>
                <c:pt idx="104">
                  <c:v>1932403.3748767418</c:v>
                </c:pt>
                <c:pt idx="105">
                  <c:v>2025152.0239732466</c:v>
                </c:pt>
                <c:pt idx="106">
                  <c:v>2034233.9453580766</c:v>
                </c:pt>
                <c:pt idx="107">
                  <c:v>1984000.546315813</c:v>
                </c:pt>
                <c:pt idx="108">
                  <c:v>1920292.3707830536</c:v>
                </c:pt>
                <c:pt idx="109">
                  <c:v>1928882.9976451758</c:v>
                </c:pt>
                <c:pt idx="110">
                  <c:v>2030683.0433540323</c:v>
                </c:pt>
                <c:pt idx="111">
                  <c:v>2049468.7681881492</c:v>
                </c:pt>
                <c:pt idx="112">
                  <c:v>2082184.9872424817</c:v>
                </c:pt>
                <c:pt idx="113">
                  <c:v>2091396.0115455177</c:v>
                </c:pt>
                <c:pt idx="114">
                  <c:v>2153678.9703737195</c:v>
                </c:pt>
                <c:pt idx="115">
                  <c:v>2165482.2050986239</c:v>
                </c:pt>
                <c:pt idx="116">
                  <c:v>2170883.2020279532</c:v>
                </c:pt>
                <c:pt idx="117">
                  <c:v>2146736.7844123412</c:v>
                </c:pt>
                <c:pt idx="118">
                  <c:v>2225482.2484038873</c:v>
                </c:pt>
                <c:pt idx="119">
                  <c:v>2251993.1186397956</c:v>
                </c:pt>
                <c:pt idx="120">
                  <c:v>2284802.3596071014</c:v>
                </c:pt>
                <c:pt idx="121">
                  <c:v>2338667.8903369838</c:v>
                </c:pt>
                <c:pt idx="122">
                  <c:v>2345200.5139006358</c:v>
                </c:pt>
                <c:pt idx="123">
                  <c:v>2366151.7566420976</c:v>
                </c:pt>
                <c:pt idx="124">
                  <c:v>2383868.790579448</c:v>
                </c:pt>
                <c:pt idx="125">
                  <c:v>2404354.7522147591</c:v>
                </c:pt>
                <c:pt idx="126">
                  <c:v>2436161.3729136703</c:v>
                </c:pt>
                <c:pt idx="127">
                  <c:v>2432790.9851328442</c:v>
                </c:pt>
                <c:pt idx="128">
                  <c:v>2484310.1258025737</c:v>
                </c:pt>
                <c:pt idx="129">
                  <c:v>2527831.81885781</c:v>
                </c:pt>
                <c:pt idx="130">
                  <c:v>2587634.5609381688</c:v>
                </c:pt>
                <c:pt idx="131">
                  <c:v>2591621.0337884957</c:v>
                </c:pt>
                <c:pt idx="132">
                  <c:v>2672335.6936641713</c:v>
                </c:pt>
                <c:pt idx="133">
                  <c:v>2594876.9788469896</c:v>
                </c:pt>
                <c:pt idx="134">
                  <c:v>2574174.0563261798</c:v>
                </c:pt>
                <c:pt idx="135">
                  <c:v>2578313.6666494017</c:v>
                </c:pt>
                <c:pt idx="136">
                  <c:v>2628179.4467559257</c:v>
                </c:pt>
                <c:pt idx="137">
                  <c:v>2634313.9413162414</c:v>
                </c:pt>
                <c:pt idx="138">
                  <c:v>2686858.9986962578</c:v>
                </c:pt>
                <c:pt idx="139">
                  <c:v>2740122.3162174933</c:v>
                </c:pt>
                <c:pt idx="140">
                  <c:v>2730035.0561339976</c:v>
                </c:pt>
                <c:pt idx="141">
                  <c:v>2570909.6972339889</c:v>
                </c:pt>
                <c:pt idx="142">
                  <c:v>2621328.3512254562</c:v>
                </c:pt>
                <c:pt idx="143">
                  <c:v>2428971.1660032147</c:v>
                </c:pt>
                <c:pt idx="144">
                  <c:v>2580215.8847436169</c:v>
                </c:pt>
                <c:pt idx="145">
                  <c:v>2650250.346047516</c:v>
                </c:pt>
                <c:pt idx="146">
                  <c:v>2669566.4639412509</c:v>
                </c:pt>
                <c:pt idx="147">
                  <c:v>2749032.07580757</c:v>
                </c:pt>
                <c:pt idx="148">
                  <c:v>2737531.8631766769</c:v>
                </c:pt>
                <c:pt idx="149">
                  <c:v>2941595.7908350034</c:v>
                </c:pt>
                <c:pt idx="150">
                  <c:v>3058155.0373524884</c:v>
                </c:pt>
                <c:pt idx="151">
                  <c:v>2998951.6504037273</c:v>
                </c:pt>
                <c:pt idx="152">
                  <c:v>2904038.2984138192</c:v>
                </c:pt>
                <c:pt idx="153">
                  <c:v>2957570.9235004396</c:v>
                </c:pt>
                <c:pt idx="154">
                  <c:v>2976035.6320933206</c:v>
                </c:pt>
                <c:pt idx="155">
                  <c:v>3189727.8766903467</c:v>
                </c:pt>
                <c:pt idx="156">
                  <c:v>3121288.3218263509</c:v>
                </c:pt>
                <c:pt idx="157">
                  <c:v>3096609.6616381072</c:v>
                </c:pt>
                <c:pt idx="158">
                  <c:v>2922092.7015724247</c:v>
                </c:pt>
                <c:pt idx="159">
                  <c:v>2944074.8882639352</c:v>
                </c:pt>
                <c:pt idx="160">
                  <c:v>3061085.0667240452</c:v>
                </c:pt>
                <c:pt idx="161">
                  <c:v>3118968.8025262402</c:v>
                </c:pt>
                <c:pt idx="162">
                  <c:v>3305838.9549336992</c:v>
                </c:pt>
                <c:pt idx="163">
                  <c:v>3479349.5607373598</c:v>
                </c:pt>
                <c:pt idx="164">
                  <c:v>3364862.6815339234</c:v>
                </c:pt>
                <c:pt idx="165">
                  <c:v>3308188.8486395804</c:v>
                </c:pt>
                <c:pt idx="166">
                  <c:v>3687660.9971283292</c:v>
                </c:pt>
                <c:pt idx="167">
                  <c:v>3938278.0063289064</c:v>
                </c:pt>
                <c:pt idx="168">
                  <c:v>4016580.7426169869</c:v>
                </c:pt>
                <c:pt idx="169">
                  <c:v>4225965.0016155411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9C3F-9A49-9014-27E995C7F4E9}"/>
            </c:ext>
          </c:extLst>
        </c:ser>
        <c:ser>
          <c:idx val="1"/>
          <c:order val="1"/>
          <c:tx>
            <c:strRef>
              <c:f>'SLIDE 8 &amp; 9'!$C$1</c:f>
              <c:strCache>
                <c:ptCount val="1"/>
                <c:pt idx="0">
                  <c:v>SPY/Barc AGG</c:v>
                </c:pt>
              </c:strCache>
            </c:strRef>
          </c:tx>
          <c:spPr>
            <a:ln w="28575" cap="rnd">
              <a:solidFill>
                <a:srgbClr val="D1B872"/>
              </a:solidFill>
              <a:round/>
            </a:ln>
            <a:effectLst/>
          </c:spPr>
          <c:marker>
            <c:symbol val="none"/>
          </c:marker>
          <c:cat>
            <c:numRef>
              <c:f>'SLIDE 8 &amp; 9'!$A$3:$A$188</c:f>
              <c:numCache>
                <c:formatCode>mmm\-yy</c:formatCode>
                <c:ptCount val="186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</c:numCache>
            </c:numRef>
          </c:cat>
          <c:val>
            <c:numRef>
              <c:f>'SLIDE 8 &amp; 9'!$C$3:$C$188</c:f>
              <c:numCache>
                <c:formatCode>General</c:formatCode>
                <c:ptCount val="186"/>
                <c:pt idx="0">
                  <c:v>987463.98927384918</c:v>
                </c:pt>
                <c:pt idx="1">
                  <c:v>994295.39953388716</c:v>
                </c:pt>
                <c:pt idx="2">
                  <c:v>1019351.4553716253</c:v>
                </c:pt>
                <c:pt idx="3">
                  <c:v>1038725.5263963656</c:v>
                </c:pt>
                <c:pt idx="4">
                  <c:v>1030881.793584249</c:v>
                </c:pt>
                <c:pt idx="5">
                  <c:v>1018871.0202096719</c:v>
                </c:pt>
                <c:pt idx="6">
                  <c:v>1029330.597457208</c:v>
                </c:pt>
                <c:pt idx="7">
                  <c:v>1054511.3509502553</c:v>
                </c:pt>
                <c:pt idx="8">
                  <c:v>1073745.2964752051</c:v>
                </c:pt>
                <c:pt idx="9">
                  <c:v>1046734.0859113194</c:v>
                </c:pt>
                <c:pt idx="10">
                  <c:v>1049514.8754768188</c:v>
                </c:pt>
                <c:pt idx="11">
                  <c:v>1002673.2512406586</c:v>
                </c:pt>
                <c:pt idx="12">
                  <c:v>988406.93231345213</c:v>
                </c:pt>
                <c:pt idx="13">
                  <c:v>981877.06128487259</c:v>
                </c:pt>
                <c:pt idx="14">
                  <c:v>1006198.0843517676</c:v>
                </c:pt>
                <c:pt idx="15">
                  <c:v>1013951.8393595272</c:v>
                </c:pt>
                <c:pt idx="16">
                  <c:v>963324.86199025973</c:v>
                </c:pt>
                <c:pt idx="17">
                  <c:v>964199.07552084548</c:v>
                </c:pt>
                <c:pt idx="18">
                  <c:v>965088.40696648741</c:v>
                </c:pt>
                <c:pt idx="19">
                  <c:v>901136.76962393057</c:v>
                </c:pt>
                <c:pt idx="20">
                  <c:v>834334.56862912059</c:v>
                </c:pt>
                <c:pt idx="21">
                  <c:v>831935.91089200811</c:v>
                </c:pt>
                <c:pt idx="22">
                  <c:v>827101.84894857579</c:v>
                </c:pt>
                <c:pt idx="23">
                  <c:v>784155.14434962766</c:v>
                </c:pt>
                <c:pt idx="24">
                  <c:v>751080.58807186433</c:v>
                </c:pt>
                <c:pt idx="25">
                  <c:v>777082.20413458056</c:v>
                </c:pt>
                <c:pt idx="26">
                  <c:v>816663.42979005515</c:v>
                </c:pt>
                <c:pt idx="27">
                  <c:v>840574.8229370513</c:v>
                </c:pt>
                <c:pt idx="28">
                  <c:v>843555.34573218192</c:v>
                </c:pt>
                <c:pt idx="29">
                  <c:v>880954.21773895854</c:v>
                </c:pt>
                <c:pt idx="30">
                  <c:v>902143.14240222948</c:v>
                </c:pt>
                <c:pt idx="31">
                  <c:v>916656.73420797777</c:v>
                </c:pt>
                <c:pt idx="32">
                  <c:v>916016.01768120122</c:v>
                </c:pt>
                <c:pt idx="33">
                  <c:v>933494.66175722016</c:v>
                </c:pt>
                <c:pt idx="34">
                  <c:v>944716.25825744669</c:v>
                </c:pt>
                <c:pt idx="35">
                  <c:v>924425.24696113018</c:v>
                </c:pt>
                <c:pt idx="36">
                  <c:v>938887.85298737558</c:v>
                </c:pt>
                <c:pt idx="37">
                  <c:v>970426.16281723185</c:v>
                </c:pt>
                <c:pt idx="38">
                  <c:v>985443.89595961303</c:v>
                </c:pt>
                <c:pt idx="39">
                  <c:v>952746.23785482883</c:v>
                </c:pt>
                <c:pt idx="40">
                  <c:v>930211.11973176862</c:v>
                </c:pt>
                <c:pt idx="41">
                  <c:v>969386.06325079943</c:v>
                </c:pt>
                <c:pt idx="42">
                  <c:v>947791.18330877135</c:v>
                </c:pt>
                <c:pt idx="43">
                  <c:v>987137.5396754751</c:v>
                </c:pt>
                <c:pt idx="44">
                  <c:v>1004775.8476325854</c:v>
                </c:pt>
                <c:pt idx="45">
                  <c:v>998671.26447213884</c:v>
                </c:pt>
                <c:pt idx="46">
                  <c:v>1034139.8431599913</c:v>
                </c:pt>
                <c:pt idx="47">
                  <c:v>1039405.1127889961</c:v>
                </c:pt>
                <c:pt idx="48">
                  <c:v>1057979.7886818231</c:v>
                </c:pt>
                <c:pt idx="49">
                  <c:v>1062879.5584245122</c:v>
                </c:pt>
                <c:pt idx="50">
                  <c:v>1088228.0847462523</c:v>
                </c:pt>
                <c:pt idx="51">
                  <c:v>1079368.0023110379</c:v>
                </c:pt>
                <c:pt idx="52">
                  <c:v>1074797.3238615121</c:v>
                </c:pt>
                <c:pt idx="53">
                  <c:v>1073628.5538744414</c:v>
                </c:pt>
                <c:pt idx="54">
                  <c:v>1046540.8740614898</c:v>
                </c:pt>
                <c:pt idx="55">
                  <c:v>1007313.1244127378</c:v>
                </c:pt>
                <c:pt idx="56">
                  <c:v>1062552.4437746203</c:v>
                </c:pt>
                <c:pt idx="57">
                  <c:v>1065665.4438444437</c:v>
                </c:pt>
                <c:pt idx="58">
                  <c:v>1074515.7698052642</c:v>
                </c:pt>
                <c:pt idx="59">
                  <c:v>1091579.2541534759</c:v>
                </c:pt>
                <c:pt idx="60">
                  <c:v>1113764.6679150034</c:v>
                </c:pt>
                <c:pt idx="61">
                  <c:v>1135242.3329086506</c:v>
                </c:pt>
                <c:pt idx="62">
                  <c:v>1139414.6978793899</c:v>
                </c:pt>
                <c:pt idx="63">
                  <c:v>1102081.7031735056</c:v>
                </c:pt>
                <c:pt idx="64">
                  <c:v>1129736.4921685332</c:v>
                </c:pt>
                <c:pt idx="65">
                  <c:v>1140053.2327702884</c:v>
                </c:pt>
                <c:pt idx="66">
                  <c:v>1156819.3338120729</c:v>
                </c:pt>
                <c:pt idx="67">
                  <c:v>1169136.4669662351</c:v>
                </c:pt>
                <c:pt idx="68">
                  <c:v>1162089.1924723315</c:v>
                </c:pt>
                <c:pt idx="69">
                  <c:v>1161287.8730047839</c:v>
                </c:pt>
                <c:pt idx="70">
                  <c:v>1163393.5416647922</c:v>
                </c:pt>
                <c:pt idx="71">
                  <c:v>1190839.9144309002</c:v>
                </c:pt>
                <c:pt idx="72">
                  <c:v>1199891.4387992304</c:v>
                </c:pt>
                <c:pt idx="73">
                  <c:v>1227294.7226955346</c:v>
                </c:pt>
                <c:pt idx="74">
                  <c:v>1233603.6459220103</c:v>
                </c:pt>
                <c:pt idx="75">
                  <c:v>1242405.5132359357</c:v>
                </c:pt>
                <c:pt idx="76">
                  <c:v>1230166.5359465024</c:v>
                </c:pt>
                <c:pt idx="77">
                  <c:v>1267067.7644242409</c:v>
                </c:pt>
                <c:pt idx="78">
                  <c:v>1249972.3142254844</c:v>
                </c:pt>
                <c:pt idx="79">
                  <c:v>1273928.4043072611</c:v>
                </c:pt>
                <c:pt idx="80">
                  <c:v>1311558.8523942141</c:v>
                </c:pt>
                <c:pt idx="81">
                  <c:v>1331202.3228193091</c:v>
                </c:pt>
                <c:pt idx="82">
                  <c:v>1357804.8961187885</c:v>
                </c:pt>
                <c:pt idx="83">
                  <c:v>1320337.7391062803</c:v>
                </c:pt>
                <c:pt idx="84">
                  <c:v>1356152.2105985242</c:v>
                </c:pt>
                <c:pt idx="85">
                  <c:v>1363614.6572428427</c:v>
                </c:pt>
                <c:pt idx="86">
                  <c:v>1379399.7518595455</c:v>
                </c:pt>
                <c:pt idx="87">
                  <c:v>1398844.2163216088</c:v>
                </c:pt>
                <c:pt idx="88">
                  <c:v>1411334.463439506</c:v>
                </c:pt>
                <c:pt idx="89">
                  <c:v>1409633.891378833</c:v>
                </c:pt>
                <c:pt idx="90">
                  <c:v>1441058.532012427</c:v>
                </c:pt>
                <c:pt idx="91">
                  <c:v>1429917.0187121341</c:v>
                </c:pt>
                <c:pt idx="92">
                  <c:v>1458809.3202626652</c:v>
                </c:pt>
                <c:pt idx="93">
                  <c:v>1482679.7925912901</c:v>
                </c:pt>
                <c:pt idx="94">
                  <c:v>1489335.6877844445</c:v>
                </c:pt>
                <c:pt idx="95">
                  <c:v>1446152.975954568</c:v>
                </c:pt>
                <c:pt idx="96">
                  <c:v>1499108.0180346235</c:v>
                </c:pt>
                <c:pt idx="97">
                  <c:v>1478000.8461881839</c:v>
                </c:pt>
                <c:pt idx="98">
                  <c:v>1489129.6717247535</c:v>
                </c:pt>
                <c:pt idx="99">
                  <c:v>1495591.0547949495</c:v>
                </c:pt>
                <c:pt idx="100">
                  <c:v>1475934.6701643779</c:v>
                </c:pt>
                <c:pt idx="101">
                  <c:v>1500083.5811531246</c:v>
                </c:pt>
                <c:pt idx="102">
                  <c:v>1452296.4664205373</c:v>
                </c:pt>
                <c:pt idx="103">
                  <c:v>1418182.0504358038</c:v>
                </c:pt>
                <c:pt idx="104">
                  <c:v>1500271.3897613208</c:v>
                </c:pt>
                <c:pt idx="105">
                  <c:v>1496453.6877299414</c:v>
                </c:pt>
                <c:pt idx="106">
                  <c:v>1483780.6477235225</c:v>
                </c:pt>
                <c:pt idx="107">
                  <c:v>1431470.5689972932</c:v>
                </c:pt>
                <c:pt idx="108">
                  <c:v>1435510.1326572662</c:v>
                </c:pt>
                <c:pt idx="109">
                  <c:v>1491876.4301577001</c:v>
                </c:pt>
                <c:pt idx="110">
                  <c:v>1500649.7384446485</c:v>
                </c:pt>
                <c:pt idx="111">
                  <c:v>1527391.7522945208</c:v>
                </c:pt>
                <c:pt idx="112">
                  <c:v>1528814.6664596731</c:v>
                </c:pt>
                <c:pt idx="113">
                  <c:v>1568148.4949859716</c:v>
                </c:pt>
                <c:pt idx="114">
                  <c:v>1569636.0413816809</c:v>
                </c:pt>
                <c:pt idx="115">
                  <c:v>1560066.7023999114</c:v>
                </c:pt>
                <c:pt idx="116">
                  <c:v>1533340.7669470501</c:v>
                </c:pt>
                <c:pt idx="117">
                  <c:v>1570009.4551478894</c:v>
                </c:pt>
                <c:pt idx="118">
                  <c:v>1588148.9069692795</c:v>
                </c:pt>
                <c:pt idx="119">
                  <c:v>1599338.581515206</c:v>
                </c:pt>
                <c:pt idx="120">
                  <c:v>1640587.8700002956</c:v>
                </c:pt>
                <c:pt idx="121">
                  <c:v>1642092.9656685644</c:v>
                </c:pt>
                <c:pt idx="122">
                  <c:v>1661459.7321800785</c:v>
                </c:pt>
                <c:pt idx="123">
                  <c:v>1677095.698803301</c:v>
                </c:pt>
                <c:pt idx="124">
                  <c:v>1680635.8655491311</c:v>
                </c:pt>
                <c:pt idx="125">
                  <c:v>1714625.6346475356</c:v>
                </c:pt>
                <c:pt idx="126">
                  <c:v>1714828.1163390016</c:v>
                </c:pt>
                <c:pt idx="127">
                  <c:v>1732920.6615816653</c:v>
                </c:pt>
                <c:pt idx="128">
                  <c:v>1765849.787483827</c:v>
                </c:pt>
                <c:pt idx="129">
                  <c:v>1805331.6008044402</c:v>
                </c:pt>
                <c:pt idx="130">
                  <c:v>1809147.3651540515</c:v>
                </c:pt>
                <c:pt idx="131">
                  <c:v>1861263.2487621605</c:v>
                </c:pt>
                <c:pt idx="132">
                  <c:v>1816816.8444562219</c:v>
                </c:pt>
                <c:pt idx="133">
                  <c:v>1771802.8668619543</c:v>
                </c:pt>
                <c:pt idx="134">
                  <c:v>1786709.5999777883</c:v>
                </c:pt>
                <c:pt idx="135">
                  <c:v>1817508.7681772979</c:v>
                </c:pt>
                <c:pt idx="136">
                  <c:v>1819052.1902811553</c:v>
                </c:pt>
                <c:pt idx="137">
                  <c:v>1875295.0866182831</c:v>
                </c:pt>
                <c:pt idx="138">
                  <c:v>1914507.1526320633</c:v>
                </c:pt>
                <c:pt idx="139">
                  <c:v>1912850.3001180692</c:v>
                </c:pt>
                <c:pt idx="140">
                  <c:v>1826380.5927415662</c:v>
                </c:pt>
                <c:pt idx="141">
                  <c:v>1861234.458605038</c:v>
                </c:pt>
                <c:pt idx="142">
                  <c:v>1746419.4117973701</c:v>
                </c:pt>
                <c:pt idx="143">
                  <c:v>1828509.5589591195</c:v>
                </c:pt>
                <c:pt idx="144">
                  <c:v>1881615.4159021592</c:v>
                </c:pt>
                <c:pt idx="145">
                  <c:v>1898522.8538659867</c:v>
                </c:pt>
                <c:pt idx="146">
                  <c:v>1970001.0056696255</c:v>
                </c:pt>
                <c:pt idx="147">
                  <c:v>1887189.8206099223</c:v>
                </c:pt>
                <c:pt idx="148">
                  <c:v>1972570.0707030026</c:v>
                </c:pt>
                <c:pt idx="149">
                  <c:v>2016596.2502239018</c:v>
                </c:pt>
                <c:pt idx="150">
                  <c:v>1989180.8242598278</c:v>
                </c:pt>
                <c:pt idx="151">
                  <c:v>2011077.8804335585</c:v>
                </c:pt>
                <c:pt idx="152">
                  <c:v>2048916.828949213</c:v>
                </c:pt>
                <c:pt idx="153">
                  <c:v>2100340.3569328245</c:v>
                </c:pt>
                <c:pt idx="154">
                  <c:v>2150934.0165102603</c:v>
                </c:pt>
                <c:pt idx="155">
                  <c:v>2166205.9382139398</c:v>
                </c:pt>
                <c:pt idx="156">
                  <c:v>2040189.5374027588</c:v>
                </c:pt>
                <c:pt idx="157">
                  <c:v>1864945.3574772794</c:v>
                </c:pt>
                <c:pt idx="158">
                  <c:v>2035279.3020364633</c:v>
                </c:pt>
                <c:pt idx="159">
                  <c:v>2106660.2541940529</c:v>
                </c:pt>
                <c:pt idx="160">
                  <c:v>2134619.507388833</c:v>
                </c:pt>
                <c:pt idx="161">
                  <c:v>2226653.9211608912</c:v>
                </c:pt>
                <c:pt idx="162">
                  <c:v>2336014.284778988</c:v>
                </c:pt>
                <c:pt idx="163">
                  <c:v>2261144.120696167</c:v>
                </c:pt>
                <c:pt idx="164">
                  <c:v>2227020.0365365813</c:v>
                </c:pt>
                <c:pt idx="165">
                  <c:v>2398826.7586446861</c:v>
                </c:pt>
                <c:pt idx="166">
                  <c:v>2451682.2757359957</c:v>
                </c:pt>
                <c:pt idx="167">
                  <c:v>2422537.1956673572</c:v>
                </c:pt>
                <c:pt idx="168">
                  <c:v>2475102.7253283607</c:v>
                </c:pt>
                <c:pt idx="169">
                  <c:v>2475102.7253283607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9C3F-9A49-9014-27E995C7F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838127"/>
        <c:axId val="867863999"/>
      </c:lineChart>
      <c:dateAx>
        <c:axId val="588838127"/>
        <c:scaling>
          <c:orientation val="minMax"/>
          <c:max val="44348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21ABD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863999"/>
        <c:crosses val="autoZero"/>
        <c:auto val="1"/>
        <c:lblOffset val="100"/>
        <c:baseTimeUnit val="months"/>
      </c:dateAx>
      <c:valAx>
        <c:axId val="867863999"/>
        <c:scaling>
          <c:orientation val="minMax"/>
          <c:min val="500000"/>
        </c:scaling>
        <c:delete val="0"/>
        <c:axPos val="l"/>
        <c:majorGridlines>
          <c:spPr>
            <a:ln w="9525" cap="flat" cmpd="sng" algn="ctr">
              <a:solidFill>
                <a:srgbClr val="CAE8F6"/>
              </a:solidFill>
              <a:round/>
            </a:ln>
            <a:effectLst/>
          </c:spPr>
        </c:majorGridlines>
        <c:numFmt formatCode="[$$-409]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1ABD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83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19445302978074"/>
          <c:y val="0.96066500760530615"/>
          <c:w val="0.18448685375705176"/>
          <c:h val="3.9334992394693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93D08-72FA-A247-BB53-D27B5D390A35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35998-0503-7643-B9D4-14C1029A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2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9306-6268-EF4F-8426-1B611E3C06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03B71-29A7-A64C-BC8C-A8E13E3D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AF9BA1-B398-0B48-6677-FCECFFA8796B}"/>
              </a:ext>
            </a:extLst>
          </p:cNvPr>
          <p:cNvSpPr/>
          <p:nvPr userDrawn="1"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E1A0C-494E-6276-41A0-DE903FD8F9B6}"/>
              </a:ext>
            </a:extLst>
          </p:cNvPr>
          <p:cNvSpPr/>
          <p:nvPr userDrawn="1"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9306-6268-EF4F-8426-1B611E3C06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03B71-29A7-A64C-BC8C-A8E13E3D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42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A1AD-9A1B-6843-AAC3-BAA30C9C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189"/>
            <a:ext cx="4851400" cy="186549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2B34F-417F-404E-980B-CBC132AEE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322"/>
            <a:ext cx="4851400" cy="3540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EE6F-82DC-0A4F-903A-86BD9CFC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2E8665D-F10E-5F49-8985-EF7F8FAF70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9162C36-CA51-A494-8966-F28F379B8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3621"/>
          <a:stretch/>
        </p:blipFill>
        <p:spPr>
          <a:xfrm>
            <a:off x="6096000" y="17652"/>
            <a:ext cx="6821346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1057CB-4518-0A4E-835E-B6BDCE87065B}"/>
              </a:ext>
            </a:extLst>
          </p:cNvPr>
          <p:cNvSpPr/>
          <p:nvPr userDrawn="1"/>
        </p:nvSpPr>
        <p:spPr>
          <a:xfrm>
            <a:off x="6095999" y="0"/>
            <a:ext cx="6821347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9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A1AD-9A1B-6843-AAC3-BAA30C9C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189"/>
            <a:ext cx="4851400" cy="186549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2B34F-417F-404E-980B-CBC132AEE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322"/>
            <a:ext cx="4851400" cy="3540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EE6F-82DC-0A4F-903A-86BD9CFC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2E8665D-F10E-5F49-8985-EF7F8FAF70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62C36-CA51-A494-8966-F28F379B8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845" r="16845"/>
          <a:stretch/>
        </p:blipFill>
        <p:spPr>
          <a:xfrm>
            <a:off x="6096000" y="17652"/>
            <a:ext cx="6821346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1057CB-4518-0A4E-835E-B6BDCE87065B}"/>
              </a:ext>
            </a:extLst>
          </p:cNvPr>
          <p:cNvSpPr/>
          <p:nvPr userDrawn="1"/>
        </p:nvSpPr>
        <p:spPr>
          <a:xfrm>
            <a:off x="6095999" y="0"/>
            <a:ext cx="6821347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0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6377-A0C8-C04A-8015-BE672742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C5566-E137-8445-AD56-DC8EC5265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783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E51BA-3473-A849-99D1-DDACE706D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783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30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A1AD-9A1B-6843-AAC3-BAA30C9C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189"/>
            <a:ext cx="9766299" cy="7406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2B34F-417F-404E-980B-CBC132AEE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395"/>
            <a:ext cx="9766299" cy="47415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8BC38-49B3-6849-815B-A13E30E23533}"/>
              </a:ext>
            </a:extLst>
          </p:cNvPr>
          <p:cNvSpPr/>
          <p:nvPr userDrawn="1"/>
        </p:nvSpPr>
        <p:spPr>
          <a:xfrm>
            <a:off x="11099800" y="1"/>
            <a:ext cx="1092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BD7C9B-83C8-C347-B930-C490E55F22B3}"/>
              </a:ext>
            </a:extLst>
          </p:cNvPr>
          <p:cNvSpPr/>
          <p:nvPr userDrawn="1"/>
        </p:nvSpPr>
        <p:spPr>
          <a:xfrm>
            <a:off x="11042087" y="1"/>
            <a:ext cx="115426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6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6377-A0C8-C04A-8015-BE672742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C5566-E137-8445-AD56-DC8EC5265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7784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E51BA-3473-A849-99D1-DDACE706D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7784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43987-EF6D-3E0C-1341-9235E1367561}"/>
              </a:ext>
            </a:extLst>
          </p:cNvPr>
          <p:cNvSpPr/>
          <p:nvPr userDrawn="1"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25648-02F9-D5F9-D0A5-CF8D222CE24F}"/>
              </a:ext>
            </a:extLst>
          </p:cNvPr>
          <p:cNvSpPr/>
          <p:nvPr userDrawn="1"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259F-1BDE-5041-B193-2D294D26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527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EDD091-70E3-4A66-5FD3-600E75F58A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F259F-1BDE-5041-B193-2D294D264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577" y="2618159"/>
            <a:ext cx="9370671" cy="2663401"/>
          </a:xfrm>
        </p:spPr>
        <p:txBody>
          <a:bodyPr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CB1F7-011F-37D1-ECEA-96DE98469B2B}"/>
              </a:ext>
            </a:extLst>
          </p:cNvPr>
          <p:cNvSpPr/>
          <p:nvPr userDrawn="1"/>
        </p:nvSpPr>
        <p:spPr>
          <a:xfrm>
            <a:off x="0" y="0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257BF-8ADF-F34A-BD27-229CC3EA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189"/>
            <a:ext cx="10515600" cy="7406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594CA-69DD-5B4C-BC52-823B7E096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5395"/>
            <a:ext cx="10515600" cy="4741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4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60" r:id="rId4"/>
    <p:sldLayoutId id="2147483655" r:id="rId5"/>
    <p:sldLayoutId id="2147483650" r:id="rId6"/>
    <p:sldLayoutId id="2147483652" r:id="rId7"/>
    <p:sldLayoutId id="2147483654" r:id="rId8"/>
    <p:sldLayoutId id="214748365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global.com/spdji/en/" TargetMode="External"/><Relationship Id="rId2" Type="http://schemas.openxmlformats.org/officeDocument/2006/relationships/hyperlink" Target="https://app.mavenlink.com/redirect?url=https%3A%2F%2Fbulwarkcapitalmgmt.com%2FMomentumModelFactSheet-Feb2021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mavenlink.com/redirect?url=https%3A%2F%2Fbulwarkcapitalmgmt.com%2FMomentumModelFactSheet-Feb2021.pdf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pglobal.com/spdji/e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mavenlink.com/redirect?url=https%3A%2F%2Fbulwarkcapitalmgmt.com%2FMomentumModelFactSheet-Feb2021.pdf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pglobal.com/spdji/e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global.com/spdji/en/" TargetMode="External"/><Relationship Id="rId2" Type="http://schemas.openxmlformats.org/officeDocument/2006/relationships/hyperlink" Target="https://app.mavenlink.com/redirect?url=https%3A%2F%2Fbulwarkcapitalmgmt.com%2FMomentumModelFactSheet-Feb2021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0E03592-D9FA-F1C5-7216-DF708C579E97}"/>
              </a:ext>
            </a:extLst>
          </p:cNvPr>
          <p:cNvSpPr/>
          <p:nvPr/>
        </p:nvSpPr>
        <p:spPr>
          <a:xfrm>
            <a:off x="0" y="4416148"/>
            <a:ext cx="12192000" cy="24445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's hand on a computer&#10;&#10;Description automatically generated">
            <a:extLst>
              <a:ext uri="{FF2B5EF4-FFF2-40B4-BE49-F238E27FC236}">
                <a16:creationId xmlns:a16="http://schemas.microsoft.com/office/drawing/2014/main" id="{01CFAF3E-F90F-360B-AF5E-01F9FEB65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15"/>
          <a:stretch/>
        </p:blipFill>
        <p:spPr>
          <a:xfrm>
            <a:off x="0" y="-233735"/>
            <a:ext cx="12192000" cy="4586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17A88-C1CE-2A40-82C8-4597C8E0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50" y="4662884"/>
            <a:ext cx="8295526" cy="1163805"/>
          </a:xfrm>
        </p:spPr>
        <p:txBody>
          <a:bodyPr/>
          <a:lstStyle/>
          <a:p>
            <a:r>
              <a:rPr lang="en-US" sz="7500" dirty="0">
                <a:solidFill>
                  <a:schemeClr val="bg1"/>
                </a:solidFill>
                <a:latin typeface="Aptos" panose="020B0004020202020204" pitchFamily="34" charset="0"/>
              </a:rPr>
              <a:t>KNOW YOUR </a:t>
            </a:r>
            <a:r>
              <a:rPr lang="en-US" sz="7500" dirty="0">
                <a:solidFill>
                  <a:schemeClr val="accent4"/>
                </a:solidFill>
                <a:latin typeface="Aptos" panose="020B0004020202020204" pitchFamily="34" charset="0"/>
              </a:rPr>
              <a:t>RISK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55CD75-887C-078F-0C3E-D301144A8A6D}"/>
              </a:ext>
            </a:extLst>
          </p:cNvPr>
          <p:cNvSpPr txBox="1">
            <a:spLocks/>
          </p:cNvSpPr>
          <p:nvPr/>
        </p:nvSpPr>
        <p:spPr>
          <a:xfrm>
            <a:off x="684944" y="6043929"/>
            <a:ext cx="9144000" cy="435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Calisto MT" panose="02040603050505030304" pitchFamily="18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ptos" panose="020B0004020202020204" pitchFamily="34" charset="0"/>
              </a:rPr>
              <a:t>Disclosure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B1D54B-C6EC-2773-1EC2-E6DDFBBD14CE}"/>
              </a:ext>
            </a:extLst>
          </p:cNvPr>
          <p:cNvSpPr txBox="1"/>
          <p:nvPr/>
        </p:nvSpPr>
        <p:spPr>
          <a:xfrm>
            <a:off x="10708728" y="6294969"/>
            <a:ext cx="134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Insert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152B0-EED8-996F-DAD0-30BEF2E27496}"/>
              </a:ext>
            </a:extLst>
          </p:cNvPr>
          <p:cNvSpPr/>
          <p:nvPr/>
        </p:nvSpPr>
        <p:spPr>
          <a:xfrm>
            <a:off x="0" y="4352353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0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8141A2-FA46-842B-7301-3359F44C9016}"/>
              </a:ext>
            </a:extLst>
          </p:cNvPr>
          <p:cNvSpPr/>
          <p:nvPr/>
        </p:nvSpPr>
        <p:spPr>
          <a:xfrm>
            <a:off x="0" y="5507918"/>
            <a:ext cx="6096000" cy="135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5132214-0A91-7648-B748-25169B823DDB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2E8665D-F10E-5F49-8985-EF7F8FAF7065}" type="slidenum">
              <a:rPr lang="en-US" sz="1200" smtClean="0">
                <a:solidFill>
                  <a:schemeClr val="accent6"/>
                </a:solidFill>
              </a:rPr>
              <a:pPr algn="r"/>
              <a:t>10</a:t>
            </a:fld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EA01905-5042-4DF0-B159-FF777336C9BA}"/>
              </a:ext>
            </a:extLst>
          </p:cNvPr>
          <p:cNvSpPr>
            <a:spLocks noGrp="1"/>
          </p:cNvSpPr>
          <p:nvPr/>
        </p:nvSpPr>
        <p:spPr>
          <a:xfrm>
            <a:off x="410690" y="341453"/>
            <a:ext cx="5685310" cy="7928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sto MT" panose="02040603050505030304" pitchFamily="18" charset="77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Aptos" panose="020B0004020202020204" pitchFamily="34" charset="0"/>
              </a:rPr>
              <a:t>Long Term </a:t>
            </a:r>
            <a:br>
              <a:rPr lang="en-US" sz="4200" dirty="0">
                <a:latin typeface="Aptos" panose="020B0004020202020204" pitchFamily="34" charset="0"/>
              </a:rPr>
            </a:br>
            <a:r>
              <a:rPr lang="en-US" sz="4200" dirty="0">
                <a:latin typeface="Aptos" panose="020B0004020202020204" pitchFamily="34" charset="0"/>
              </a:rPr>
              <a:t>Care </a:t>
            </a:r>
            <a:r>
              <a:rPr lang="en-US" sz="4200" dirty="0">
                <a:solidFill>
                  <a:schemeClr val="accent4"/>
                </a:solidFill>
                <a:latin typeface="Aptos" panose="020B0004020202020204" pitchFamily="34" charset="0"/>
              </a:rPr>
              <a:t>Insurance</a:t>
            </a:r>
            <a:endParaRPr lang="en-US" sz="4200" b="0" dirty="0">
              <a:solidFill>
                <a:schemeClr val="accent4"/>
              </a:solidFill>
              <a:latin typeface="Aptos" panose="020B0004020202020204" pitchFamily="34" charset="0"/>
            </a:endParaRPr>
          </a:p>
          <a:p>
            <a:endParaRPr lang="en-US" sz="4200" dirty="0">
              <a:latin typeface="Aptos" panose="020B0004020202020204" pitchFamily="34" charset="0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EC151BE-347A-47D6-8FAD-3E5C6158EE57}"/>
              </a:ext>
            </a:extLst>
          </p:cNvPr>
          <p:cNvSpPr>
            <a:spLocks noGrp="1"/>
          </p:cNvSpPr>
          <p:nvPr/>
        </p:nvSpPr>
        <p:spPr>
          <a:xfrm>
            <a:off x="410690" y="1964388"/>
            <a:ext cx="5455720" cy="33715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200" b="1" dirty="0">
                <a:solidFill>
                  <a:schemeClr val="accent4"/>
                </a:solidFill>
                <a:latin typeface="Arial"/>
                <a:cs typeface="Arial"/>
              </a:rPr>
              <a:t>The importance of being a fiduciary</a:t>
            </a:r>
            <a:endParaRPr lang="en-US" sz="2200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/>
                <a:cs typeface="Calibri" panose="020F0502020204030204"/>
              </a:rPr>
              <a:t>What is ACTUALLY best for you?</a:t>
            </a:r>
            <a:endParaRPr lang="en-US" sz="2200" b="1" dirty="0"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200" b="1" dirty="0">
                <a:solidFill>
                  <a:schemeClr val="accent4"/>
                </a:solidFill>
                <a:latin typeface="Arial"/>
                <a:cs typeface="Arial"/>
              </a:rPr>
              <a:t>All about OPTIMIZATION</a:t>
            </a:r>
            <a:endParaRPr lang="en-US" sz="2200" dirty="0">
              <a:solidFill>
                <a:schemeClr val="accent4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/>
                <a:cs typeface="Calibri"/>
              </a:rPr>
              <a:t>What is it?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/>
                <a:cs typeface="Calibri"/>
              </a:rPr>
              <a:t>Why does it matter?</a:t>
            </a:r>
            <a:endParaRPr lang="en-US" sz="2200" b="1" dirty="0"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200" b="1" dirty="0">
                <a:solidFill>
                  <a:schemeClr val="accent4"/>
                </a:solidFill>
                <a:latin typeface="Arial"/>
                <a:cs typeface="Arial"/>
              </a:rPr>
              <a:t>IUL as a viable option</a:t>
            </a:r>
            <a:endParaRPr lang="en-US" sz="2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/>
                <a:cs typeface="Calibri"/>
              </a:rPr>
              <a:t>Why should you be worried?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3F897-D5F2-8F56-FCA1-CBBE6FE45D62}"/>
              </a:ext>
            </a:extLst>
          </p:cNvPr>
          <p:cNvSpPr txBox="1"/>
          <p:nvPr/>
        </p:nvSpPr>
        <p:spPr>
          <a:xfrm>
            <a:off x="410690" y="5730395"/>
            <a:ext cx="5110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If a traditional approach is needed, we have specialists we work with</a:t>
            </a:r>
            <a:r>
              <a:rPr lang="en-US" sz="2200" b="1" dirty="0">
                <a:solidFill>
                  <a:schemeClr val="bg1"/>
                </a:solidFill>
                <a:ea typeface="+mn-lt"/>
              </a:rPr>
              <a:t>.</a:t>
            </a:r>
            <a:endParaRPr lang="en-US" sz="2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E7A36F-83D6-1B60-9F1E-47E91270CFAF}"/>
              </a:ext>
            </a:extLst>
          </p:cNvPr>
          <p:cNvSpPr/>
          <p:nvPr/>
        </p:nvSpPr>
        <p:spPr>
          <a:xfrm>
            <a:off x="0" y="5507917"/>
            <a:ext cx="6096000" cy="50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DCBEAC-2615-A082-9906-44399DFE7077}"/>
              </a:ext>
            </a:extLst>
          </p:cNvPr>
          <p:cNvSpPr/>
          <p:nvPr/>
        </p:nvSpPr>
        <p:spPr>
          <a:xfrm>
            <a:off x="497711" y="1767155"/>
            <a:ext cx="3530278" cy="50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9B52FC-C6A3-EB5E-CF3F-31218380AA21}"/>
              </a:ext>
            </a:extLst>
          </p:cNvPr>
          <p:cNvSpPr/>
          <p:nvPr/>
        </p:nvSpPr>
        <p:spPr>
          <a:xfrm>
            <a:off x="0" y="5507918"/>
            <a:ext cx="6096000" cy="135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F96C77-24FB-E013-1D5C-88BDD5D0E8E0}"/>
              </a:ext>
            </a:extLst>
          </p:cNvPr>
          <p:cNvSpPr/>
          <p:nvPr/>
        </p:nvSpPr>
        <p:spPr>
          <a:xfrm>
            <a:off x="0" y="5507917"/>
            <a:ext cx="6096000" cy="50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552C9-B44C-365D-ED61-9BF961B4A024}"/>
              </a:ext>
            </a:extLst>
          </p:cNvPr>
          <p:cNvSpPr/>
          <p:nvPr/>
        </p:nvSpPr>
        <p:spPr>
          <a:xfrm>
            <a:off x="497711" y="1914568"/>
            <a:ext cx="3530278" cy="504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1DC8EA-ADBA-4B95-819B-12DB9D15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11" y="450189"/>
            <a:ext cx="3414532" cy="1698293"/>
          </a:xfrm>
        </p:spPr>
        <p:txBody>
          <a:bodyPr/>
          <a:lstStyle/>
          <a:p>
            <a:r>
              <a:rPr lang="en-US" dirty="0"/>
              <a:t>Estate </a:t>
            </a:r>
            <a:r>
              <a:rPr lang="en-US" dirty="0">
                <a:solidFill>
                  <a:schemeClr val="accent4"/>
                </a:solidFill>
              </a:rPr>
              <a:t>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E2B86-02A6-4649-A91E-6B6F42E7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65D-F10E-5F49-8985-EF7F8FAF70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4A8CA07-1A3A-4B90-A353-24B38ABFCD2B}"/>
              </a:ext>
            </a:extLst>
          </p:cNvPr>
          <p:cNvSpPr>
            <a:spLocks noGrp="1"/>
          </p:cNvSpPr>
          <p:nvPr/>
        </p:nvSpPr>
        <p:spPr>
          <a:xfrm>
            <a:off x="404735" y="2377372"/>
            <a:ext cx="5286529" cy="2554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accent4"/>
                </a:solidFill>
                <a:latin typeface="Arial"/>
                <a:cs typeface="Arial"/>
              </a:rPr>
              <a:t>Not everyone needs </a:t>
            </a:r>
            <a:br>
              <a:rPr lang="en-US" sz="2400" b="1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chemeClr val="accent4"/>
                </a:solidFill>
                <a:latin typeface="Arial"/>
                <a:cs typeface="Arial"/>
              </a:rPr>
              <a:t>an estate plan</a:t>
            </a:r>
            <a:endParaRPr lang="en-US" sz="2400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342900" indent="-3429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2.2m individually or 4.4 joint</a:t>
            </a:r>
            <a:endParaRPr lang="en-US" sz="24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sz="2400" b="1" dirty="0">
              <a:latin typeface="Arial"/>
              <a:cs typeface="Arial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accent4"/>
                </a:solidFill>
                <a:latin typeface="Arial"/>
                <a:cs typeface="Arial"/>
              </a:rPr>
              <a:t>What are YOUR assets/liabilities?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lnSpc>
                <a:spcPts val="3000"/>
              </a:lnSpc>
              <a:spcAft>
                <a:spcPts val="1200"/>
              </a:spcAft>
              <a:buClr>
                <a:srgbClr val="086990"/>
              </a:buClr>
              <a:buNone/>
            </a:pP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5FFB6-73D3-B2E7-225E-CBDB0A046462}"/>
              </a:ext>
            </a:extLst>
          </p:cNvPr>
          <p:cNvSpPr txBox="1"/>
          <p:nvPr/>
        </p:nvSpPr>
        <p:spPr>
          <a:xfrm>
            <a:off x="566969" y="5753406"/>
            <a:ext cx="45269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"Estate planners are a hammer and you are the nail"</a:t>
            </a:r>
            <a:endParaRPr lang="en-US" sz="2500" dirty="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69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738242-32B4-4D79-87CA-A63EBAD06F44}"/>
              </a:ext>
            </a:extLst>
          </p:cNvPr>
          <p:cNvSpPr/>
          <p:nvPr/>
        </p:nvSpPr>
        <p:spPr>
          <a:xfrm>
            <a:off x="0" y="-81022"/>
            <a:ext cx="12192000" cy="5784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381F5-9F99-6F41-9542-27A423F2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9742"/>
            <a:ext cx="10515600" cy="740661"/>
          </a:xfrm>
        </p:spPr>
        <p:txBody>
          <a:bodyPr>
            <a:noAutofit/>
          </a:bodyPr>
          <a:lstStyle/>
          <a:p>
            <a:pPr algn="ctr"/>
            <a:r>
              <a:rPr lang="en-US" sz="7600" b="1" dirty="0">
                <a:solidFill>
                  <a:schemeClr val="bg1"/>
                </a:solidFill>
                <a:latin typeface="Aptos" panose="020B0004020202020204" pitchFamily="34" charset="0"/>
                <a:cs typeface="Arial Black" panose="020B0604020202020204" pitchFamily="34" charset="0"/>
              </a:rPr>
              <a:t>THANK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F7DB1-AB42-C94A-80FA-0D09AE88E73D}"/>
              </a:ext>
            </a:extLst>
          </p:cNvPr>
          <p:cNvSpPr txBox="1"/>
          <p:nvPr/>
        </p:nvSpPr>
        <p:spPr>
          <a:xfrm>
            <a:off x="356191" y="5928137"/>
            <a:ext cx="114796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Contact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9DFD-9329-303E-FE5D-A90CDCCC4BF3}"/>
              </a:ext>
            </a:extLst>
          </p:cNvPr>
          <p:cNvSpPr txBox="1"/>
          <p:nvPr/>
        </p:nvSpPr>
        <p:spPr>
          <a:xfrm>
            <a:off x="356191" y="1027111"/>
            <a:ext cx="114796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50C06-9669-6EC5-91D6-EE4E0DA2A6A5}"/>
              </a:ext>
            </a:extLst>
          </p:cNvPr>
          <p:cNvSpPr/>
          <p:nvPr/>
        </p:nvSpPr>
        <p:spPr>
          <a:xfrm>
            <a:off x="0" y="5639698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387950-3B64-2744-BA86-981E9473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17653"/>
            <a:ext cx="121793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C8714A8-ADCE-BA45-8CB5-B8EE0AED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ptos" panose="020B0004020202020204" pitchFamily="34" charset="0"/>
              </a:rPr>
              <a:t>Know Your </a:t>
            </a:r>
            <a:r>
              <a:rPr lang="en-US" sz="6000" dirty="0">
                <a:solidFill>
                  <a:schemeClr val="accent4"/>
                </a:solidFill>
                <a:latin typeface="Aptos" panose="020B0004020202020204" pitchFamily="34" charset="0"/>
              </a:rPr>
              <a:t>Risk</a:t>
            </a:r>
            <a:r>
              <a:rPr lang="en-US" sz="600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D8A0E-968B-054A-AAF9-477BEFC35F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3D1A901-6F4F-ED40-8C3F-2F1373C75E3E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CDB372-1994-BB45-9BFF-66D32F4940CF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994CB0-BDA9-074D-A52F-EDF429A58B41}"/>
              </a:ext>
            </a:extLst>
          </p:cNvPr>
          <p:cNvSpPr/>
          <p:nvPr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714A8-ADCE-BA45-8CB5-B8EE0AED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Asset </a:t>
            </a:r>
            <a:r>
              <a:rPr lang="en-US" dirty="0">
                <a:solidFill>
                  <a:schemeClr val="accent4"/>
                </a:solidFill>
                <a:latin typeface="Aptos" panose="020B0004020202020204" pitchFamily="34" charset="0"/>
              </a:rPr>
              <a:t>A + B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D8A0E-968B-054A-AAF9-477BEFC35F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364DA12-8E91-482A-B6AC-045E5BD430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0125" y="1375850"/>
            <a:ext cx="9164128" cy="43019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97E6B3-8889-3245-A8B7-88E0E5256E2E}"/>
              </a:ext>
            </a:extLst>
          </p:cNvPr>
          <p:cNvSpPr txBox="1"/>
          <p:nvPr/>
        </p:nvSpPr>
        <p:spPr>
          <a:xfrm>
            <a:off x="1365956" y="5926667"/>
            <a:ext cx="8658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** Source: Guggenheim Life &amp; Annuity </a:t>
            </a:r>
            <a:r>
              <a:rPr lang="en-US" sz="800" dirty="0" err="1"/>
              <a:t>TriVysta</a:t>
            </a:r>
            <a:r>
              <a:rPr lang="en-US" sz="800" dirty="0"/>
              <a:t> Fixed Indexed Annuity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A8429ED-B4B8-9186-3BFF-B9BFD09AA5B2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3EBEF4F-9F81-4C9E-0619-9A059E6B60C2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AA14CE-F70A-A5E1-E9E5-AEB759DA7ADA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BF50C-121C-0492-431E-722465AC1323}"/>
              </a:ext>
            </a:extLst>
          </p:cNvPr>
          <p:cNvSpPr/>
          <p:nvPr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0450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80FAD8-C71D-794E-8859-41A4872E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 Better </a:t>
            </a:r>
            <a:r>
              <a:rPr lang="en-US" dirty="0">
                <a:solidFill>
                  <a:schemeClr val="accent4"/>
                </a:solidFill>
                <a:latin typeface="Aptos" panose="020B0004020202020204" pitchFamily="34" charset="0"/>
              </a:rPr>
              <a:t>Mousetrap</a:t>
            </a:r>
            <a:r>
              <a:rPr lang="en-US" dirty="0">
                <a:latin typeface="Aptos" panose="020B0004020202020204" pitchFamily="34" charset="0"/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0F717-86E6-C947-9ACC-B17F9B320D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Logo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F46A606A-37F2-C643-A281-3E4848DE0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435412"/>
              </p:ext>
            </p:extLst>
          </p:nvPr>
        </p:nvGraphicFramePr>
        <p:xfrm>
          <a:off x="695227" y="1394135"/>
          <a:ext cx="4572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reeform: Shape 14">
            <a:extLst>
              <a:ext uri="{FF2B5EF4-FFF2-40B4-BE49-F238E27FC236}">
                <a16:creationId xmlns:a16="http://schemas.microsoft.com/office/drawing/2014/main" id="{D1511A1E-0BFC-3B4B-B281-D5020CB2D5DB}"/>
              </a:ext>
            </a:extLst>
          </p:cNvPr>
          <p:cNvSpPr/>
          <p:nvPr/>
        </p:nvSpPr>
        <p:spPr>
          <a:xfrm>
            <a:off x="6310585" y="1586291"/>
            <a:ext cx="3759839" cy="3759839"/>
          </a:xfrm>
          <a:custGeom>
            <a:avLst/>
            <a:gdLst>
              <a:gd name="connsiteX0" fmla="*/ 1792224 w 3584448"/>
              <a:gd name="connsiteY0" fmla="*/ 0 h 3584448"/>
              <a:gd name="connsiteX1" fmla="*/ 3344336 w 3584448"/>
              <a:gd name="connsiteY1" fmla="*/ 896112 h 3584448"/>
              <a:gd name="connsiteX2" fmla="*/ 3344336 w 3584448"/>
              <a:gd name="connsiteY2" fmla="*/ 2688336 h 3584448"/>
              <a:gd name="connsiteX3" fmla="*/ 1792224 w 3584448"/>
              <a:gd name="connsiteY3" fmla="*/ 1792224 h 3584448"/>
              <a:gd name="connsiteX4" fmla="*/ 1792224 w 3584448"/>
              <a:gd name="connsiteY4" fmla="*/ 0 h 358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4448" h="3584448">
                <a:moveTo>
                  <a:pt x="1792224" y="0"/>
                </a:moveTo>
                <a:cubicBezTo>
                  <a:pt x="2432524" y="0"/>
                  <a:pt x="3024186" y="341596"/>
                  <a:pt x="3344336" y="896112"/>
                </a:cubicBezTo>
                <a:cubicBezTo>
                  <a:pt x="3664486" y="1450628"/>
                  <a:pt x="3664486" y="2133820"/>
                  <a:pt x="3344336" y="2688336"/>
                </a:cubicBezTo>
                <a:lnTo>
                  <a:pt x="1792224" y="1792224"/>
                </a:lnTo>
                <a:lnTo>
                  <a:pt x="1792224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7091" tIns="709676" rIns="467725" bIns="1776476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40%?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94E1C-93B7-484E-A08C-FEC502C2B853}"/>
              </a:ext>
            </a:extLst>
          </p:cNvPr>
          <p:cNvGrpSpPr/>
          <p:nvPr/>
        </p:nvGrpSpPr>
        <p:grpSpPr>
          <a:xfrm>
            <a:off x="6096000" y="1643323"/>
            <a:ext cx="3898939" cy="3898939"/>
            <a:chOff x="6725991" y="2299715"/>
            <a:chExt cx="3584448" cy="3584448"/>
          </a:xfrm>
          <a:solidFill>
            <a:schemeClr val="accent1"/>
          </a:solidFill>
        </p:grpSpPr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E6770C1C-7A40-BA43-91D1-9253F3D654E2}"/>
                </a:ext>
              </a:extLst>
            </p:cNvPr>
            <p:cNvSpPr/>
            <p:nvPr/>
          </p:nvSpPr>
          <p:spPr>
            <a:xfrm>
              <a:off x="6725991" y="2299715"/>
              <a:ext cx="3584448" cy="3584448"/>
            </a:xfrm>
            <a:custGeom>
              <a:avLst/>
              <a:gdLst>
                <a:gd name="connsiteX0" fmla="*/ 3344336 w 3584448"/>
                <a:gd name="connsiteY0" fmla="*/ 2688336 h 3584448"/>
                <a:gd name="connsiteX1" fmla="*/ 1792224 w 3584448"/>
                <a:gd name="connsiteY1" fmla="*/ 3584448 h 3584448"/>
                <a:gd name="connsiteX2" fmla="*/ 240112 w 3584448"/>
                <a:gd name="connsiteY2" fmla="*/ 2688336 h 3584448"/>
                <a:gd name="connsiteX3" fmla="*/ 1792224 w 3584448"/>
                <a:gd name="connsiteY3" fmla="*/ 1792224 h 3584448"/>
                <a:gd name="connsiteX4" fmla="*/ 3344336 w 3584448"/>
                <a:gd name="connsiteY4" fmla="*/ 2688336 h 358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4448" h="3584448">
                  <a:moveTo>
                    <a:pt x="3344336" y="2688336"/>
                  </a:moveTo>
                  <a:cubicBezTo>
                    <a:pt x="3024186" y="3242852"/>
                    <a:pt x="2432524" y="3584448"/>
                    <a:pt x="1792224" y="3584448"/>
                  </a:cubicBezTo>
                  <a:cubicBezTo>
                    <a:pt x="1151924" y="3584448"/>
                    <a:pt x="560262" y="3242852"/>
                    <a:pt x="240112" y="2688336"/>
                  </a:cubicBezTo>
                  <a:lnTo>
                    <a:pt x="1792224" y="1792224"/>
                  </a:lnTo>
                  <a:lnTo>
                    <a:pt x="3344336" y="268833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6226" tIns="2326386" rIns="1046226" bIns="27813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200" kern="1200" dirty="0"/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7CB678A1-6C5D-B943-9D97-64D30DAE291F}"/>
                </a:ext>
              </a:extLst>
            </p:cNvPr>
            <p:cNvSpPr/>
            <p:nvPr/>
          </p:nvSpPr>
          <p:spPr>
            <a:xfrm>
              <a:off x="6725991" y="2299715"/>
              <a:ext cx="3584448" cy="3584448"/>
            </a:xfrm>
            <a:custGeom>
              <a:avLst/>
              <a:gdLst>
                <a:gd name="connsiteX0" fmla="*/ 240112 w 3584448"/>
                <a:gd name="connsiteY0" fmla="*/ 2688336 h 3584448"/>
                <a:gd name="connsiteX1" fmla="*/ 240112 w 3584448"/>
                <a:gd name="connsiteY1" fmla="*/ 896112 h 3584448"/>
                <a:gd name="connsiteX2" fmla="*/ 1792224 w 3584448"/>
                <a:gd name="connsiteY2" fmla="*/ 0 h 3584448"/>
                <a:gd name="connsiteX3" fmla="*/ 1792224 w 3584448"/>
                <a:gd name="connsiteY3" fmla="*/ 1792224 h 3584448"/>
                <a:gd name="connsiteX4" fmla="*/ 240112 w 3584448"/>
                <a:gd name="connsiteY4" fmla="*/ 2688336 h 358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4448" h="3584448">
                  <a:moveTo>
                    <a:pt x="240112" y="2688336"/>
                  </a:moveTo>
                  <a:cubicBezTo>
                    <a:pt x="-80038" y="2133820"/>
                    <a:pt x="-80038" y="1450628"/>
                    <a:pt x="240112" y="896112"/>
                  </a:cubicBezTo>
                  <a:cubicBezTo>
                    <a:pt x="560262" y="341596"/>
                    <a:pt x="1151924" y="0"/>
                    <a:pt x="1792224" y="0"/>
                  </a:cubicBezTo>
                  <a:lnTo>
                    <a:pt x="1792224" y="1792224"/>
                  </a:lnTo>
                  <a:lnTo>
                    <a:pt x="240112" y="268833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2308" tIns="752348" rIns="2032508" bIns="1733804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Stocks </a:t>
              </a:r>
              <a:br>
                <a:rPr lang="en-US" sz="22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2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0610A57-E5CD-CBFC-779D-B062282DCA68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A827AB0-8ECD-B1BB-8BAA-B75CFDF4BB2A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11B3B-B04E-ACA6-032B-B03BB0319F0A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5227F-FE07-EDDB-61FF-465EAAC1752E}"/>
              </a:ext>
            </a:extLst>
          </p:cNvPr>
          <p:cNvSpPr/>
          <p:nvPr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30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EB6423-1C54-4C4E-AF72-84DA5EF5BAA3}"/>
              </a:ext>
            </a:extLst>
          </p:cNvPr>
          <p:cNvSpPr/>
          <p:nvPr/>
        </p:nvSpPr>
        <p:spPr>
          <a:xfrm>
            <a:off x="4409440" y="0"/>
            <a:ext cx="7782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80FAD8-C71D-794E-8859-41A4872E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97821"/>
            <a:ext cx="3263900" cy="3642057"/>
          </a:xfrm>
        </p:spPr>
        <p:txBody>
          <a:bodyPr/>
          <a:lstStyle/>
          <a:p>
            <a:r>
              <a:rPr lang="en-US" sz="5000" dirty="0">
                <a:latin typeface="Arial Black" panose="020B0A04020102020204" pitchFamily="34" charset="0"/>
              </a:rPr>
              <a:t>“…an elevator that can only go </a:t>
            </a:r>
            <a:r>
              <a:rPr lang="en-US" sz="5000" dirty="0">
                <a:solidFill>
                  <a:schemeClr val="accent4"/>
                </a:solidFill>
                <a:latin typeface="Arial Black" panose="020B0A04020102020204" pitchFamily="34" charset="0"/>
              </a:rPr>
              <a:t>up*</a:t>
            </a:r>
            <a:r>
              <a:rPr lang="en-US" sz="5000" dirty="0">
                <a:latin typeface="Arial Black" panose="020B0A04020102020204" pitchFamily="34" charset="0"/>
              </a:rPr>
              <a:t>…”</a:t>
            </a:r>
            <a:endParaRPr lang="en-US" sz="5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5C704-CE07-AB48-B23E-CD2E15E97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5626099"/>
            <a:ext cx="3581400" cy="50800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i="1" dirty="0"/>
              <a:t>"Money: Master the Game" </a:t>
            </a:r>
            <a:r>
              <a:rPr lang="en-US" sz="1800" dirty="0"/>
              <a:t>by Tony Robbins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0F717-86E6-C947-9ACC-B17F9B320D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10DA99-D333-CA4A-9ADE-561F3A75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05" y="457200"/>
            <a:ext cx="6669157" cy="492330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F148B3B-C648-844B-B899-CA5FBFB438CB}"/>
              </a:ext>
            </a:extLst>
          </p:cNvPr>
          <p:cNvSpPr txBox="1">
            <a:spLocks/>
          </p:cNvSpPr>
          <p:nvPr/>
        </p:nvSpPr>
        <p:spPr>
          <a:xfrm>
            <a:off x="5047993" y="5567086"/>
            <a:ext cx="6662069" cy="563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* Performance numbers for illustrative purposes only. Any presentation of back-tested performance is hypothetical, was compiled after the end of the    </a:t>
            </a:r>
            <a:br>
              <a:rPr lang="en-US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period advertised, and does not represent decisions made by Clear Creek Financial Management, LLC during the period described.</a:t>
            </a:r>
          </a:p>
          <a:p>
            <a:pPr marL="0" indent="0">
              <a:buNone/>
            </a:pPr>
            <a:r>
              <a:rPr lang="en-US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** Source: American Equity Investment Life Insurance Company.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8CF5C5-193A-7944-B1C2-8BE032E30E70}"/>
              </a:ext>
            </a:extLst>
          </p:cNvPr>
          <p:cNvSpPr txBox="1"/>
          <p:nvPr/>
        </p:nvSpPr>
        <p:spPr>
          <a:xfrm>
            <a:off x="4104861" y="79214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3EF716-5B2A-7C5C-8956-3625956F4AC0}"/>
              </a:ext>
            </a:extLst>
          </p:cNvPr>
          <p:cNvSpPr/>
          <p:nvPr/>
        </p:nvSpPr>
        <p:spPr>
          <a:xfrm rot="5400000">
            <a:off x="957580" y="3406141"/>
            <a:ext cx="685800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899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C2158-086B-4A60-82E3-4686B3E98F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BAD611-2592-924A-8E73-7C50EDF087E9}"/>
              </a:ext>
            </a:extLst>
          </p:cNvPr>
          <p:cNvSpPr/>
          <p:nvPr/>
        </p:nvSpPr>
        <p:spPr>
          <a:xfrm>
            <a:off x="1702887" y="6049175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Model link: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https://bulwarkcapitalmgmt.com/MomentumModelFactSheet-Feb2021.pdf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B22BC8-B8DF-E549-AF9A-DA8284CC1063}"/>
              </a:ext>
            </a:extLst>
          </p:cNvPr>
          <p:cNvSpPr/>
          <p:nvPr/>
        </p:nvSpPr>
        <p:spPr>
          <a:xfrm>
            <a:off x="7202919" y="6040836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Helios Alpha Model link: 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n-US" sz="800" dirty="0" err="1">
                <a:solidFill>
                  <a:srgbClr val="000000"/>
                </a:solidFill>
                <a:hlinkClick r:id="rId3"/>
              </a:rPr>
              <a:t>www.spglobal.com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/</a:t>
            </a:r>
            <a:r>
              <a:rPr lang="en-US" sz="800" dirty="0" err="1">
                <a:solidFill>
                  <a:srgbClr val="000000"/>
                </a:solidFill>
                <a:hlinkClick r:id="rId3"/>
              </a:rPr>
              <a:t>spdji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/</a:t>
            </a:r>
            <a:r>
              <a:rPr lang="en-US" sz="800" dirty="0" err="1">
                <a:solidFill>
                  <a:srgbClr val="000000"/>
                </a:solidFill>
                <a:hlinkClick r:id="rId3"/>
              </a:rPr>
              <a:t>en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/</a:t>
            </a:r>
            <a:endParaRPr lang="en-US" sz="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5FB882-7566-8A4F-B395-B418A3867FFA}"/>
              </a:ext>
            </a:extLst>
          </p:cNvPr>
          <p:cNvSpPr/>
          <p:nvPr/>
        </p:nvSpPr>
        <p:spPr>
          <a:xfrm>
            <a:off x="1856554" y="5875164"/>
            <a:ext cx="103354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* The Value portfolio is a proprietary portfolio to our firm. 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Backtested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 results assume a static portfolio using historical returns and are net of fees and include reinvested dividends.</a:t>
            </a:r>
            <a:endParaRPr lang="en-US" sz="800" dirty="0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05FD0AD-4845-1C4E-9D39-B13549AB57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804595"/>
              </p:ext>
            </p:extLst>
          </p:nvPr>
        </p:nvGraphicFramePr>
        <p:xfrm>
          <a:off x="106992" y="342007"/>
          <a:ext cx="13133600" cy="5619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ACF549A-244D-6F25-F4B9-5EDD67F86C15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B45AC-E049-834D-0ED2-95178495D890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2608B-CBD3-DC48-98B7-06AC7A651B67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08241A-DAB8-D4F9-3552-73D2C4C2E5F6}"/>
              </a:ext>
            </a:extLst>
          </p:cNvPr>
          <p:cNvSpPr/>
          <p:nvPr/>
        </p:nvSpPr>
        <p:spPr>
          <a:xfrm>
            <a:off x="0" y="6352233"/>
            <a:ext cx="12203575" cy="74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473E697-5A7F-5F43-A56A-5D346B448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418684"/>
              </p:ext>
            </p:extLst>
          </p:nvPr>
        </p:nvGraphicFramePr>
        <p:xfrm>
          <a:off x="222739" y="350346"/>
          <a:ext cx="13133600" cy="5751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9A117-8DC1-444F-8BBC-F7DED27B02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D3BA22-A7AE-1442-A460-F060D2341307}"/>
              </a:ext>
            </a:extLst>
          </p:cNvPr>
          <p:cNvSpPr/>
          <p:nvPr/>
        </p:nvSpPr>
        <p:spPr>
          <a:xfrm>
            <a:off x="1994973" y="5915261"/>
            <a:ext cx="103354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* The Value portfolio is a proprietary portfolio to our firm. 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Backtested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 results assume a static portfolio using historical returns and are net of fees and include reinvested dividends.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9E780-9044-504E-89B6-88C16A16876D}"/>
              </a:ext>
            </a:extLst>
          </p:cNvPr>
          <p:cNvSpPr/>
          <p:nvPr/>
        </p:nvSpPr>
        <p:spPr>
          <a:xfrm>
            <a:off x="1841306" y="6089272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Model link: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https://bulwarkcapitalmgmt.com/MomentumModelFactSheet-Feb2021.pdf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157E3-FD94-194F-A99E-83A02603B43D}"/>
              </a:ext>
            </a:extLst>
          </p:cNvPr>
          <p:cNvSpPr/>
          <p:nvPr/>
        </p:nvSpPr>
        <p:spPr>
          <a:xfrm>
            <a:off x="7457085" y="6089272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Helios Alpha Model link: 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https://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www.spglobal.com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spdji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en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/</a:t>
            </a:r>
            <a:endParaRPr lang="en-US" sz="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94C5F-76F6-D229-E2BB-A785C3FA53DC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6C462F-D865-CD30-894A-90434E7B698C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0B522-601D-31F1-1084-28A562F8A8AA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CC178F-B68D-E88C-1FC5-D13D50BE099B}"/>
              </a:ext>
            </a:extLst>
          </p:cNvPr>
          <p:cNvSpPr/>
          <p:nvPr/>
        </p:nvSpPr>
        <p:spPr>
          <a:xfrm>
            <a:off x="0" y="6364724"/>
            <a:ext cx="12192000" cy="50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4742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F66CE-0254-4DAC-8DC0-49A44BBDAF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3851B32-0574-1844-8827-94F3298B62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581748"/>
              </p:ext>
            </p:extLst>
          </p:nvPr>
        </p:nvGraphicFramePr>
        <p:xfrm>
          <a:off x="328246" y="337223"/>
          <a:ext cx="11612177" cy="544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87AFF19-35A4-C446-8538-AF7912048794}"/>
              </a:ext>
            </a:extLst>
          </p:cNvPr>
          <p:cNvSpPr/>
          <p:nvPr/>
        </p:nvSpPr>
        <p:spPr>
          <a:xfrm>
            <a:off x="1994973" y="5889053"/>
            <a:ext cx="103354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* The Value portfolio is a proprietary portfolio to our firm. 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Backtested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 results assume a static portfolio using historical returns and are net of fees and include reinvested dividends.</a:t>
            </a:r>
            <a:endParaRPr lang="en-US" sz="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D70398-E33C-EE4E-A3DE-7935651A810D}"/>
              </a:ext>
            </a:extLst>
          </p:cNvPr>
          <p:cNvSpPr/>
          <p:nvPr/>
        </p:nvSpPr>
        <p:spPr>
          <a:xfrm>
            <a:off x="1841306" y="6076089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Model link: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https://bulwarkcapitalmgmt.com/MomentumModelFactSheet-Feb2021.pdf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50A126-CA1B-8745-8DA4-0807D77F6B0E}"/>
              </a:ext>
            </a:extLst>
          </p:cNvPr>
          <p:cNvSpPr/>
          <p:nvPr/>
        </p:nvSpPr>
        <p:spPr>
          <a:xfrm>
            <a:off x="7457085" y="6076089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Helios Alpha Model link: 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https://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www.spglobal.com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spdji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en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/</a:t>
            </a:r>
            <a:endParaRPr lang="en-US" sz="8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1296AEB-E2FA-6A02-A0F3-665A4065CDA7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048E-CDA5-1249-A3DC-215C9642C113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B4DD7-BFEA-796E-0B47-84EC64F5E5DB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49A46-0E50-E06B-D862-1245A16C6A2E}"/>
              </a:ext>
            </a:extLst>
          </p:cNvPr>
          <p:cNvSpPr/>
          <p:nvPr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9315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D8A0E-968B-054A-AAF9-477BEFC35F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/>
          <a:lstStyle/>
          <a:p>
            <a:fld id="{82E8665D-F10E-5F49-8985-EF7F8FAF706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7F1B14-549E-4B44-9AE5-FD3912C27D4F}"/>
              </a:ext>
            </a:extLst>
          </p:cNvPr>
          <p:cNvSpPr/>
          <p:nvPr/>
        </p:nvSpPr>
        <p:spPr>
          <a:xfrm>
            <a:off x="1994973" y="5889053"/>
            <a:ext cx="103354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* The Value portfolio is a proprietary portfolio to our firm. 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</a:rPr>
              <a:t>Backtested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 results assume a static portfolio using historical returns and are net of fees and include reinvested dividends.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A6FEC-44DE-6640-9D3F-6E74E1CF6DAE}"/>
              </a:ext>
            </a:extLst>
          </p:cNvPr>
          <p:cNvSpPr/>
          <p:nvPr/>
        </p:nvSpPr>
        <p:spPr>
          <a:xfrm>
            <a:off x="1841306" y="6076089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Model link: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https://bulwarkcapitalmgmt.com/MomentumModelFactSheet-Feb2021.pdf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52CE39-9AC1-DE4E-BCF4-789BBE6139B9}"/>
              </a:ext>
            </a:extLst>
          </p:cNvPr>
          <p:cNvSpPr/>
          <p:nvPr/>
        </p:nvSpPr>
        <p:spPr>
          <a:xfrm>
            <a:off x="7457085" y="6076089"/>
            <a:ext cx="4518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</a:rPr>
              <a:t>Helios Alpha Model link: 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https://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www.spglobal.com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spdji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/</a:t>
            </a:r>
            <a:r>
              <a:rPr lang="en-US" sz="800" dirty="0" err="1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en</a:t>
            </a:r>
            <a:r>
              <a:rPr lang="en-US" sz="8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/</a:t>
            </a:r>
            <a:endParaRPr lang="en-US" sz="8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EB3A5A1-9265-48D3-B43B-C97F8EA6AA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430051"/>
              </p:ext>
            </p:extLst>
          </p:nvPr>
        </p:nvGraphicFramePr>
        <p:xfrm>
          <a:off x="328246" y="337223"/>
          <a:ext cx="11612177" cy="544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8E4047B-4F6B-4F8E-6A0F-AB6D77D7D1B1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88310DD-1D3D-3781-C691-388805EADB85}"/>
              </a:ext>
            </a:extLst>
          </p:cNvPr>
          <p:cNvSpPr txBox="1">
            <a:spLocks/>
          </p:cNvSpPr>
          <p:nvPr/>
        </p:nvSpPr>
        <p:spPr>
          <a:xfrm>
            <a:off x="10863072" y="6475222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8665D-F10E-5F49-8985-EF7F8FAF706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ED0581-F53E-56B1-78D8-89AC3E569AE1}"/>
              </a:ext>
            </a:extLst>
          </p:cNvPr>
          <p:cNvSpPr/>
          <p:nvPr/>
        </p:nvSpPr>
        <p:spPr>
          <a:xfrm>
            <a:off x="0" y="6415214"/>
            <a:ext cx="12192000" cy="445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CD2B62-7129-7CF5-42E2-9BC248C1E343}"/>
              </a:ext>
            </a:extLst>
          </p:cNvPr>
          <p:cNvSpPr/>
          <p:nvPr/>
        </p:nvSpPr>
        <p:spPr>
          <a:xfrm>
            <a:off x="0" y="6362997"/>
            <a:ext cx="12192000" cy="63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958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BULWARK 1">
      <a:dk1>
        <a:srgbClr val="0D3C51"/>
      </a:dk1>
      <a:lt1>
        <a:srgbClr val="FFFFFF"/>
      </a:lt1>
      <a:dk2>
        <a:srgbClr val="086990"/>
      </a:dk2>
      <a:lt2>
        <a:srgbClr val="E7E5D2"/>
      </a:lt2>
      <a:accent1>
        <a:srgbClr val="086990"/>
      </a:accent1>
      <a:accent2>
        <a:srgbClr val="D1B872"/>
      </a:accent2>
      <a:accent3>
        <a:srgbClr val="565D61"/>
      </a:accent3>
      <a:accent4>
        <a:srgbClr val="836432"/>
      </a:accent4>
      <a:accent5>
        <a:srgbClr val="0A3D52"/>
      </a:accent5>
      <a:accent6>
        <a:srgbClr val="76878E"/>
      </a:accent6>
      <a:hlink>
        <a:srgbClr val="836432"/>
      </a:hlink>
      <a:folHlink>
        <a:srgbClr val="0869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F35FE6C2326B48A44EBD5C58D06C41" ma:contentTypeVersion="13" ma:contentTypeDescription="Create a new document." ma:contentTypeScope="" ma:versionID="92db7d2dbdeb72b995cc15404a1924cd">
  <xsd:schema xmlns:xsd="http://www.w3.org/2001/XMLSchema" xmlns:xs="http://www.w3.org/2001/XMLSchema" xmlns:p="http://schemas.microsoft.com/office/2006/metadata/properties" xmlns:ns3="fbff2db0-62db-4ffe-820d-48a20e53f328" xmlns:ns4="154be276-ae4f-4f59-8349-5ff86845f785" targetNamespace="http://schemas.microsoft.com/office/2006/metadata/properties" ma:root="true" ma:fieldsID="5496f69acbcc64536122ae743ddb6733" ns3:_="" ns4:_="">
    <xsd:import namespace="fbff2db0-62db-4ffe-820d-48a20e53f328"/>
    <xsd:import namespace="154be276-ae4f-4f59-8349-5ff86845f7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2db0-62db-4ffe-820d-48a20e53f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be276-ae4f-4f59-8349-5ff86845f78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A31C55-9E05-4A15-81AE-0D558097DE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8BF6D5-74AA-47DD-BBD1-28A2C5E42A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89E1D8B-C327-453D-986F-F8B8D18814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f2db0-62db-4ffe-820d-48a20e53f328"/>
    <ds:schemaRef ds:uri="154be276-ae4f-4f59-8349-5ff86845f7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582</Words>
  <Application>Microsoft Macintosh PowerPoint</Application>
  <PresentationFormat>Widescreen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Arial Black</vt:lpstr>
      <vt:lpstr>Calibri</vt:lpstr>
      <vt:lpstr>Segoe UI</vt:lpstr>
      <vt:lpstr>Office Theme</vt:lpstr>
      <vt:lpstr>KNOW YOUR RISK</vt:lpstr>
      <vt:lpstr>Know Your Risk.</vt:lpstr>
      <vt:lpstr>Asset A + B Chart</vt:lpstr>
      <vt:lpstr>A Better Mousetrap?</vt:lpstr>
      <vt:lpstr>“…an elevator that can only go up*…”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Estate Planning</vt:lpstr>
      <vt:lpstr>THANK YOU.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Lesa Goodenough</dc:creator>
  <cp:keywords/>
  <dc:description/>
  <cp:lastModifiedBy>Amy Dulara</cp:lastModifiedBy>
  <cp:revision>210</cp:revision>
  <dcterms:created xsi:type="dcterms:W3CDTF">2019-11-07T20:57:34Z</dcterms:created>
  <dcterms:modified xsi:type="dcterms:W3CDTF">2024-04-19T14:26:18Z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0x010100E4F35FE6C2326B48A44EBD5C58D06C41</vt:lpwstr>
  </property>
</Properties>
</file>