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6"/>
  </p:notesMasterIdLst>
  <p:handoutMasterIdLst>
    <p:handoutMasterId r:id="rId57"/>
  </p:handoutMasterIdLst>
  <p:sldIdLst>
    <p:sldId id="312" r:id="rId2"/>
    <p:sldId id="294" r:id="rId3"/>
    <p:sldId id="256" r:id="rId4"/>
    <p:sldId id="258" r:id="rId5"/>
    <p:sldId id="257" r:id="rId6"/>
    <p:sldId id="259" r:id="rId7"/>
    <p:sldId id="260" r:id="rId8"/>
    <p:sldId id="261" r:id="rId9"/>
    <p:sldId id="313" r:id="rId10"/>
    <p:sldId id="314" r:id="rId11"/>
    <p:sldId id="315" r:id="rId12"/>
    <p:sldId id="262" r:id="rId13"/>
    <p:sldId id="263" r:id="rId14"/>
    <p:sldId id="264" r:id="rId15"/>
    <p:sldId id="308" r:id="rId16"/>
    <p:sldId id="307" r:id="rId17"/>
    <p:sldId id="265" r:id="rId18"/>
    <p:sldId id="270" r:id="rId19"/>
    <p:sldId id="266" r:id="rId20"/>
    <p:sldId id="267" r:id="rId21"/>
    <p:sldId id="268" r:id="rId22"/>
    <p:sldId id="306" r:id="rId23"/>
    <p:sldId id="269" r:id="rId24"/>
    <p:sldId id="280" r:id="rId25"/>
    <p:sldId id="271" r:id="rId26"/>
    <p:sldId id="272" r:id="rId27"/>
    <p:sldId id="279" r:id="rId28"/>
    <p:sldId id="273" r:id="rId29"/>
    <p:sldId id="281" r:id="rId30"/>
    <p:sldId id="283" r:id="rId31"/>
    <p:sldId id="284" r:id="rId32"/>
    <p:sldId id="285" r:id="rId33"/>
    <p:sldId id="286" r:id="rId34"/>
    <p:sldId id="287" r:id="rId35"/>
    <p:sldId id="288" r:id="rId36"/>
    <p:sldId id="289" r:id="rId37"/>
    <p:sldId id="274" r:id="rId38"/>
    <p:sldId id="275" r:id="rId39"/>
    <p:sldId id="290" r:id="rId40"/>
    <p:sldId id="292" r:id="rId41"/>
    <p:sldId id="293" r:id="rId42"/>
    <p:sldId id="291" r:id="rId43"/>
    <p:sldId id="295" r:id="rId44"/>
    <p:sldId id="298" r:id="rId45"/>
    <p:sldId id="297" r:id="rId46"/>
    <p:sldId id="299" r:id="rId47"/>
    <p:sldId id="300" r:id="rId48"/>
    <p:sldId id="302" r:id="rId49"/>
    <p:sldId id="301" r:id="rId50"/>
    <p:sldId id="304" r:id="rId51"/>
    <p:sldId id="309" r:id="rId52"/>
    <p:sldId id="305" r:id="rId53"/>
    <p:sldId id="311" r:id="rId54"/>
    <p:sldId id="31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992" userDrawn="1">
          <p15:clr>
            <a:srgbClr val="A4A3A4"/>
          </p15:clr>
        </p15:guide>
        <p15:guide id="2" pos="5208" userDrawn="1">
          <p15:clr>
            <a:srgbClr val="A4A3A4"/>
          </p15:clr>
        </p15:guide>
        <p15:guide id="3" orient="horz" pos="504" userDrawn="1">
          <p15:clr>
            <a:srgbClr val="A4A3A4"/>
          </p15:clr>
        </p15:guide>
        <p15:guide id="4" orient="horz" pos="2166">
          <p15:clr>
            <a:srgbClr val="A4A3A4"/>
          </p15:clr>
        </p15:guide>
        <p15:guide id="5" orient="horz" pos="1589">
          <p15:clr>
            <a:srgbClr val="A4A3A4"/>
          </p15:clr>
        </p15:guide>
        <p15:guide id="6" pos="731">
          <p15:clr>
            <a:srgbClr val="A4A3A4"/>
          </p15:clr>
        </p15:guide>
        <p15:guide id="7" pos="703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 Niedzielski" initials="JN" lastIdx="9" clrIdx="0"/>
  <p:cmAuthor id="2" name="Lesa Goodenough"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D3E4"/>
    <a:srgbClr val="BBC1D2"/>
    <a:srgbClr val="92C2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28" d="100"/>
          <a:sy n="128" d="100"/>
        </p:scale>
        <p:origin x="520" y="176"/>
      </p:cViewPr>
      <p:guideLst>
        <p:guide pos="1992"/>
        <p:guide pos="5208"/>
        <p:guide orient="horz" pos="504"/>
        <p:guide orient="horz" pos="2166"/>
        <p:guide orient="horz" pos="1589"/>
        <p:guide pos="731"/>
        <p:guide pos="7031"/>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59" d="100"/>
          <a:sy n="159" d="100"/>
        </p:scale>
        <p:origin x="-352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solidFill>
                  <a:schemeClr val="tx1">
                    <a:lumMod val="60000"/>
                    <a:lumOff val="40000"/>
                  </a:schemeClr>
                </a:solidFill>
              </a:defRPr>
            </a:pPr>
            <a:r>
              <a:rPr lang="en-US" b="0" dirty="0">
                <a:solidFill>
                  <a:schemeClr val="tx1">
                    <a:lumMod val="60000"/>
                    <a:lumOff val="40000"/>
                  </a:schemeClr>
                </a:solidFill>
              </a:rPr>
              <a:t>Population</a:t>
            </a:r>
            <a:r>
              <a:rPr lang="en-US" b="0" baseline="0" dirty="0">
                <a:solidFill>
                  <a:schemeClr val="tx1">
                    <a:lumMod val="60000"/>
                    <a:lumOff val="40000"/>
                  </a:schemeClr>
                </a:solidFill>
              </a:rPr>
              <a:t> by Generation – 2016</a:t>
            </a:r>
          </a:p>
          <a:p>
            <a:pPr>
              <a:defRPr b="0">
                <a:solidFill>
                  <a:schemeClr val="tx1">
                    <a:lumMod val="60000"/>
                    <a:lumOff val="40000"/>
                  </a:schemeClr>
                </a:solidFill>
              </a:defRPr>
            </a:pPr>
            <a:r>
              <a:rPr lang="en-US" b="0" i="1" baseline="0" dirty="0">
                <a:solidFill>
                  <a:schemeClr val="tx1">
                    <a:lumMod val="60000"/>
                    <a:lumOff val="40000"/>
                  </a:schemeClr>
                </a:solidFill>
              </a:rPr>
              <a:t>(in millions)</a:t>
            </a:r>
            <a:endParaRPr lang="en-US" b="0" i="1" dirty="0">
              <a:solidFill>
                <a:schemeClr val="tx1">
                  <a:lumMod val="60000"/>
                  <a:lumOff val="40000"/>
                </a:schemeClr>
              </a:solidFill>
            </a:endParaRPr>
          </a:p>
        </c:rich>
      </c:tx>
      <c:overlay val="0"/>
    </c:title>
    <c:autoTitleDeleted val="0"/>
    <c:plotArea>
      <c:layout>
        <c:manualLayout>
          <c:layoutTarget val="inner"/>
          <c:xMode val="edge"/>
          <c:yMode val="edge"/>
          <c:x val="5.1380779974850403E-2"/>
          <c:y val="0.17592509023234301"/>
          <c:w val="0.92503937007874004"/>
          <c:h val="0.58488992962824904"/>
        </c:manualLayout>
      </c:layout>
      <c:barChart>
        <c:barDir val="col"/>
        <c:grouping val="clustered"/>
        <c:varyColors val="0"/>
        <c:ser>
          <c:idx val="0"/>
          <c:order val="0"/>
          <c:spPr>
            <a:solidFill>
              <a:schemeClr val="accent2"/>
            </a:solidFill>
            <a:ln>
              <a:noFill/>
            </a:ln>
            <a:effectLst/>
          </c:spPr>
          <c:invertIfNegative val="0"/>
          <c:cat>
            <c:strRef>
              <c:f>Sheet1!$A$3:$A$5</c:f>
              <c:strCache>
                <c:ptCount val="3"/>
                <c:pt idx="0">
                  <c:v>Baby Boomer</c:v>
                </c:pt>
                <c:pt idx="1">
                  <c:v>Generation X</c:v>
                </c:pt>
                <c:pt idx="2">
                  <c:v>Generation Y</c:v>
                </c:pt>
              </c:strCache>
            </c:strRef>
          </c:cat>
          <c:val>
            <c:numRef>
              <c:f>Sheet1!$B$3:$B$5</c:f>
              <c:numCache>
                <c:formatCode>General</c:formatCode>
                <c:ptCount val="3"/>
                <c:pt idx="0">
                  <c:v>74</c:v>
                </c:pt>
                <c:pt idx="1">
                  <c:v>66</c:v>
                </c:pt>
                <c:pt idx="2">
                  <c:v>71</c:v>
                </c:pt>
              </c:numCache>
            </c:numRef>
          </c:val>
          <c:extLst>
            <c:ext xmlns:c16="http://schemas.microsoft.com/office/drawing/2014/chart" uri="{C3380CC4-5D6E-409C-BE32-E72D297353CC}">
              <c16:uniqueId val="{00000000-1B61-42E7-B0FE-D5DBE347E1E4}"/>
            </c:ext>
          </c:extLst>
        </c:ser>
        <c:dLbls>
          <c:showLegendKey val="0"/>
          <c:showVal val="0"/>
          <c:showCatName val="0"/>
          <c:showSerName val="0"/>
          <c:showPercent val="0"/>
          <c:showBubbleSize val="0"/>
        </c:dLbls>
        <c:gapWidth val="219"/>
        <c:overlap val="-27"/>
        <c:axId val="-2045095464"/>
        <c:axId val="-2044781320"/>
      </c:barChart>
      <c:catAx>
        <c:axId val="-2045095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44781320"/>
        <c:crosses val="autoZero"/>
        <c:auto val="1"/>
        <c:lblAlgn val="ctr"/>
        <c:lblOffset val="100"/>
        <c:noMultiLvlLbl val="0"/>
      </c:catAx>
      <c:valAx>
        <c:axId val="-2044781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5095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rot="0" anchor="b" anchorCtr="0"/>
    <a:lstStyle/>
    <a:p>
      <a:pPr>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0.05224</cdr:x>
      <cdr:y>0.9012</cdr:y>
    </cdr:from>
    <cdr:to>
      <cdr:x>0.96972</cdr:x>
      <cdr:y>0.97227</cdr:y>
    </cdr:to>
    <cdr:sp macro="" textlink="">
      <cdr:nvSpPr>
        <cdr:cNvPr id="2" name="TextBox 1">
          <a:extLst xmlns:a="http://schemas.openxmlformats.org/drawingml/2006/main">
            <a:ext uri="{FF2B5EF4-FFF2-40B4-BE49-F238E27FC236}">
              <a16:creationId xmlns:a16="http://schemas.microsoft.com/office/drawing/2014/main" id="{8EBE8ED2-72B2-4470-98D0-471823DC20B7}"/>
            </a:ext>
          </a:extLst>
        </cdr:cNvPr>
        <cdr:cNvSpPr txBox="1"/>
      </cdr:nvSpPr>
      <cdr:spPr>
        <a:xfrm xmlns:a="http://schemas.openxmlformats.org/drawingml/2006/main">
          <a:off x="511296" y="3994021"/>
          <a:ext cx="8979828" cy="3149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solidFill>
                <a:schemeClr val="bg1">
                  <a:lumMod val="50000"/>
                </a:schemeClr>
              </a:solidFill>
            </a:rPr>
            <a:t>Source: Pew Research Center. http://</a:t>
          </a:r>
          <a:r>
            <a:rPr lang="en-US" dirty="0" err="1">
              <a:solidFill>
                <a:schemeClr val="bg1">
                  <a:lumMod val="50000"/>
                </a:schemeClr>
              </a:solidFill>
            </a:rPr>
            <a:t>www.pewresearch.org</a:t>
          </a:r>
          <a:r>
            <a:rPr lang="en-US" dirty="0">
              <a:solidFill>
                <a:schemeClr val="bg1">
                  <a:lumMod val="50000"/>
                </a:schemeClr>
              </a:solidFill>
            </a:rPr>
            <a:t>/fact-tank/2018/03/01/</a:t>
          </a:r>
          <a:r>
            <a:rPr lang="en-US" dirty="0" err="1">
              <a:solidFill>
                <a:schemeClr val="bg1">
                  <a:lumMod val="50000"/>
                </a:schemeClr>
              </a:solidFill>
            </a:rPr>
            <a:t>millennials</a:t>
          </a:r>
          <a:r>
            <a:rPr lang="en-US" dirty="0">
              <a:solidFill>
                <a:schemeClr val="bg1">
                  <a:lumMod val="50000"/>
                </a:schemeClr>
              </a:solidFill>
            </a:rPr>
            <a:t>-overtake-baby-boomers/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4E96436-4792-5241-91D5-4188585FC7D5}" type="datetimeFigureOut">
              <a:rPr lang="en-US" smtClean="0"/>
              <a:t>4/17/24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0FB894-6F97-1E4E-A71F-A687DABABD53}" type="slidenum">
              <a:rPr lang="en-US" smtClean="0"/>
              <a:t>‹#›</a:t>
            </a:fld>
            <a:endParaRPr lang="en-US"/>
          </a:p>
        </p:txBody>
      </p:sp>
    </p:spTree>
    <p:extLst>
      <p:ext uri="{BB962C8B-B14F-4D97-AF65-F5344CB8AC3E}">
        <p14:creationId xmlns:p14="http://schemas.microsoft.com/office/powerpoint/2010/main" val="33125337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a:defRPr>
            </a:lvl1pPr>
          </a:lstStyle>
          <a:p>
            <a:fld id="{FDF151F5-67DF-45F8-B80F-75410A02ADA5}" type="datetimeFigureOut">
              <a:rPr lang="en-US" smtClean="0"/>
              <a:pPr/>
              <a:t>4/17/24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a:defRPr>
            </a:lvl1pPr>
          </a:lstStyle>
          <a:p>
            <a:fld id="{260B2806-7C32-48A4-97E2-DBE610D35173}" type="slidenum">
              <a:rPr lang="en-US" smtClean="0"/>
              <a:pPr/>
              <a:t>‹#›</a:t>
            </a:fld>
            <a:endParaRPr lang="en-US" dirty="0"/>
          </a:p>
        </p:txBody>
      </p:sp>
    </p:spTree>
    <p:extLst>
      <p:ext uri="{BB962C8B-B14F-4D97-AF65-F5344CB8AC3E}">
        <p14:creationId xmlns:p14="http://schemas.microsoft.com/office/powerpoint/2010/main" val="405472781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a:ea typeface="+mn-ea"/>
        <a:cs typeface="+mn-cs"/>
      </a:defRPr>
    </a:lvl1pPr>
    <a:lvl2pPr marL="457200" algn="l" defTabSz="914400" rtl="0" eaLnBrk="1" latinLnBrk="0" hangingPunct="1">
      <a:defRPr sz="1200" kern="1200">
        <a:solidFill>
          <a:schemeClr val="tx1"/>
        </a:solidFill>
        <a:latin typeface="Arial"/>
        <a:ea typeface="+mn-ea"/>
        <a:cs typeface="+mn-cs"/>
      </a:defRPr>
    </a:lvl2pPr>
    <a:lvl3pPr marL="914400" algn="l" defTabSz="914400" rtl="0" eaLnBrk="1" latinLnBrk="0" hangingPunct="1">
      <a:defRPr sz="1200" kern="1200">
        <a:solidFill>
          <a:schemeClr val="tx1"/>
        </a:solidFill>
        <a:latin typeface="Arial"/>
        <a:ea typeface="+mn-ea"/>
        <a:cs typeface="+mn-cs"/>
      </a:defRPr>
    </a:lvl3pPr>
    <a:lvl4pPr marL="1371600" algn="l" defTabSz="914400" rtl="0" eaLnBrk="1" latinLnBrk="0" hangingPunct="1">
      <a:defRPr sz="1200" kern="1200">
        <a:solidFill>
          <a:schemeClr val="tx1"/>
        </a:solidFill>
        <a:latin typeface="Arial"/>
        <a:ea typeface="+mn-ea"/>
        <a:cs typeface="+mn-cs"/>
      </a:defRPr>
    </a:lvl4pPr>
    <a:lvl5pPr marL="1828800" algn="l" defTabSz="914400" rtl="0" eaLnBrk="1" latinLnBrk="0" hangingPunct="1">
      <a:defRPr sz="12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2</a:t>
            </a:fld>
            <a:endParaRPr lang="en-US" dirty="0"/>
          </a:p>
        </p:txBody>
      </p:sp>
    </p:spTree>
    <p:extLst>
      <p:ext uri="{BB962C8B-B14F-4D97-AF65-F5344CB8AC3E}">
        <p14:creationId xmlns:p14="http://schemas.microsoft.com/office/powerpoint/2010/main" val="2602601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12</a:t>
            </a:fld>
            <a:endParaRPr lang="en-US" dirty="0"/>
          </a:p>
        </p:txBody>
      </p:sp>
    </p:spTree>
    <p:extLst>
      <p:ext uri="{BB962C8B-B14F-4D97-AF65-F5344CB8AC3E}">
        <p14:creationId xmlns:p14="http://schemas.microsoft.com/office/powerpoint/2010/main" val="2637491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13</a:t>
            </a:fld>
            <a:endParaRPr lang="en-US" dirty="0"/>
          </a:p>
        </p:txBody>
      </p:sp>
    </p:spTree>
    <p:extLst>
      <p:ext uri="{BB962C8B-B14F-4D97-AF65-F5344CB8AC3E}">
        <p14:creationId xmlns:p14="http://schemas.microsoft.com/office/powerpoint/2010/main" val="2596819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14</a:t>
            </a:fld>
            <a:endParaRPr lang="en-US" dirty="0"/>
          </a:p>
        </p:txBody>
      </p:sp>
    </p:spTree>
    <p:extLst>
      <p:ext uri="{BB962C8B-B14F-4D97-AF65-F5344CB8AC3E}">
        <p14:creationId xmlns:p14="http://schemas.microsoft.com/office/powerpoint/2010/main" val="2548494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15</a:t>
            </a:fld>
            <a:endParaRPr lang="en-US" dirty="0"/>
          </a:p>
        </p:txBody>
      </p:sp>
    </p:spTree>
    <p:extLst>
      <p:ext uri="{BB962C8B-B14F-4D97-AF65-F5344CB8AC3E}">
        <p14:creationId xmlns:p14="http://schemas.microsoft.com/office/powerpoint/2010/main" val="2687181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16</a:t>
            </a:fld>
            <a:endParaRPr lang="en-US" dirty="0"/>
          </a:p>
        </p:txBody>
      </p:sp>
    </p:spTree>
    <p:extLst>
      <p:ext uri="{BB962C8B-B14F-4D97-AF65-F5344CB8AC3E}">
        <p14:creationId xmlns:p14="http://schemas.microsoft.com/office/powerpoint/2010/main" val="3867097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17</a:t>
            </a:fld>
            <a:endParaRPr lang="en-US" dirty="0"/>
          </a:p>
        </p:txBody>
      </p:sp>
    </p:spTree>
    <p:extLst>
      <p:ext uri="{BB962C8B-B14F-4D97-AF65-F5344CB8AC3E}">
        <p14:creationId xmlns:p14="http://schemas.microsoft.com/office/powerpoint/2010/main" val="1386554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18</a:t>
            </a:fld>
            <a:endParaRPr lang="en-US" dirty="0"/>
          </a:p>
        </p:txBody>
      </p:sp>
    </p:spTree>
    <p:extLst>
      <p:ext uri="{BB962C8B-B14F-4D97-AF65-F5344CB8AC3E}">
        <p14:creationId xmlns:p14="http://schemas.microsoft.com/office/powerpoint/2010/main" val="442482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19</a:t>
            </a:fld>
            <a:endParaRPr lang="en-US" dirty="0"/>
          </a:p>
        </p:txBody>
      </p:sp>
    </p:spTree>
    <p:extLst>
      <p:ext uri="{BB962C8B-B14F-4D97-AF65-F5344CB8AC3E}">
        <p14:creationId xmlns:p14="http://schemas.microsoft.com/office/powerpoint/2010/main" val="3432743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20</a:t>
            </a:fld>
            <a:endParaRPr lang="en-US" dirty="0"/>
          </a:p>
        </p:txBody>
      </p:sp>
    </p:spTree>
    <p:extLst>
      <p:ext uri="{BB962C8B-B14F-4D97-AF65-F5344CB8AC3E}">
        <p14:creationId xmlns:p14="http://schemas.microsoft.com/office/powerpoint/2010/main" val="3348141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21</a:t>
            </a:fld>
            <a:endParaRPr lang="en-US" dirty="0"/>
          </a:p>
        </p:txBody>
      </p:sp>
    </p:spTree>
    <p:extLst>
      <p:ext uri="{BB962C8B-B14F-4D97-AF65-F5344CB8AC3E}">
        <p14:creationId xmlns:p14="http://schemas.microsoft.com/office/powerpoint/2010/main" val="1234064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B2806-7C32-48A4-97E2-DBE610D35173}" type="slidenum">
              <a:rPr lang="en-US" smtClean="0"/>
              <a:pPr/>
              <a:t>4</a:t>
            </a:fld>
            <a:endParaRPr lang="en-US" dirty="0"/>
          </a:p>
        </p:txBody>
      </p:sp>
    </p:spTree>
    <p:extLst>
      <p:ext uri="{BB962C8B-B14F-4D97-AF65-F5344CB8AC3E}">
        <p14:creationId xmlns:p14="http://schemas.microsoft.com/office/powerpoint/2010/main" val="2235472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22</a:t>
            </a:fld>
            <a:endParaRPr lang="en-US" dirty="0"/>
          </a:p>
        </p:txBody>
      </p:sp>
    </p:spTree>
    <p:extLst>
      <p:ext uri="{BB962C8B-B14F-4D97-AF65-F5344CB8AC3E}">
        <p14:creationId xmlns:p14="http://schemas.microsoft.com/office/powerpoint/2010/main" val="1498412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23</a:t>
            </a:fld>
            <a:endParaRPr lang="en-US" dirty="0"/>
          </a:p>
        </p:txBody>
      </p:sp>
    </p:spTree>
    <p:extLst>
      <p:ext uri="{BB962C8B-B14F-4D97-AF65-F5344CB8AC3E}">
        <p14:creationId xmlns:p14="http://schemas.microsoft.com/office/powerpoint/2010/main" val="3966175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300" dirty="0"/>
              <a:t>When we bring those numbers onto</a:t>
            </a:r>
            <a:r>
              <a:rPr lang="en-US" sz="1300" baseline="0" dirty="0"/>
              <a:t> the tax return, we see it a bit more clearly.  The 40k IRA/20k Social Security blend results in $2,559 of Federal Income Tax.  The opposite Blend creates no federal income tax at all! </a:t>
            </a:r>
            <a:endParaRPr lang="en-US" sz="1300" dirty="0"/>
          </a:p>
          <a:p>
            <a:endParaRPr lang="en-US" dirty="0"/>
          </a:p>
        </p:txBody>
      </p:sp>
      <p:sp>
        <p:nvSpPr>
          <p:cNvPr id="4" name="Slide Number Placeholder 3"/>
          <p:cNvSpPr>
            <a:spLocks noGrp="1"/>
          </p:cNvSpPr>
          <p:nvPr>
            <p:ph type="sldNum" sz="quarter" idx="10"/>
          </p:nvPr>
        </p:nvSpPr>
        <p:spPr/>
        <p:txBody>
          <a:bodyPr/>
          <a:lstStyle/>
          <a:p>
            <a:fld id="{CC92D682-EABE-405C-ADFE-B43387F35F94}" type="slidenum">
              <a:rPr lang="en-US" smtClean="0"/>
              <a:pPr/>
              <a:t>24</a:t>
            </a:fld>
            <a:endParaRPr lang="en-US" dirty="0"/>
          </a:p>
        </p:txBody>
      </p:sp>
    </p:spTree>
    <p:extLst>
      <p:ext uri="{BB962C8B-B14F-4D97-AF65-F5344CB8AC3E}">
        <p14:creationId xmlns:p14="http://schemas.microsoft.com/office/powerpoint/2010/main" val="1118518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25</a:t>
            </a:fld>
            <a:endParaRPr lang="en-US" dirty="0"/>
          </a:p>
        </p:txBody>
      </p:sp>
    </p:spTree>
    <p:extLst>
      <p:ext uri="{BB962C8B-B14F-4D97-AF65-F5344CB8AC3E}">
        <p14:creationId xmlns:p14="http://schemas.microsoft.com/office/powerpoint/2010/main" val="3211092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26</a:t>
            </a:fld>
            <a:endParaRPr lang="en-US" dirty="0"/>
          </a:p>
        </p:txBody>
      </p:sp>
    </p:spTree>
    <p:extLst>
      <p:ext uri="{BB962C8B-B14F-4D97-AF65-F5344CB8AC3E}">
        <p14:creationId xmlns:p14="http://schemas.microsoft.com/office/powerpoint/2010/main" val="3137495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we’ve covered the</a:t>
            </a:r>
            <a:r>
              <a:rPr lang="en-US" baseline="0" dirty="0"/>
              <a:t> most common ways things that create both confusion and opportunity around tax in retirement.  These last few are things that impact higher income people primarily, but could impact you in a year you do a Roth conversion or have a large, unusual purchase.    Medicare is now means tested, and these thresholds include your full Social Security benefit.  If you fall over the threshold, you end up paying an extra Medicare part B and part D premium.  In the scope of your total tax bill, its probably not much, but its not insignificant either.  These premiums are based on your income from two years ago, so its worth paying attention to the thresholds as you consider how much to take from various accounts. </a:t>
            </a:r>
            <a:endParaRPr lang="en-US" dirty="0"/>
          </a:p>
        </p:txBody>
      </p:sp>
      <p:sp>
        <p:nvSpPr>
          <p:cNvPr id="4" name="Slide Number Placeholder 3"/>
          <p:cNvSpPr>
            <a:spLocks noGrp="1"/>
          </p:cNvSpPr>
          <p:nvPr>
            <p:ph type="sldNum" sz="quarter" idx="10"/>
          </p:nvPr>
        </p:nvSpPr>
        <p:spPr/>
        <p:txBody>
          <a:bodyPr/>
          <a:lstStyle/>
          <a:p>
            <a:fld id="{199EF68F-6697-4955-A818-50993DEC068B}" type="slidenum">
              <a:rPr lang="en-US" smtClean="0"/>
              <a:t>27</a:t>
            </a:fld>
            <a:endParaRPr lang="en-US" dirty="0"/>
          </a:p>
        </p:txBody>
      </p:sp>
    </p:spTree>
    <p:extLst>
      <p:ext uri="{BB962C8B-B14F-4D97-AF65-F5344CB8AC3E}">
        <p14:creationId xmlns:p14="http://schemas.microsoft.com/office/powerpoint/2010/main" val="1994824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28</a:t>
            </a:fld>
            <a:endParaRPr lang="en-US" dirty="0"/>
          </a:p>
        </p:txBody>
      </p:sp>
    </p:spTree>
    <p:extLst>
      <p:ext uri="{BB962C8B-B14F-4D97-AF65-F5344CB8AC3E}">
        <p14:creationId xmlns:p14="http://schemas.microsoft.com/office/powerpoint/2010/main" val="2749922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complications</a:t>
            </a:r>
            <a:r>
              <a:rPr lang="en-US" baseline="0" dirty="0"/>
              <a:t> we’ve just outlined should highlight one major point.  Over time, when government has needed new tax revenues, the method has not been to change rates or brackets evenly across all taxpayers.  Instead, it has been to introduce phase-outs of deductions or exemptions, or begin to include income that was previously not taxable, like Social Security Benefits.  The result is a tax system in which the most important number isn’t necessarily the tax bracket you land in, but instead is the Effective Marginal Rate.  In other words – How much of your last dollar </a:t>
            </a:r>
            <a:r>
              <a:rPr lang="en-US" b="1" baseline="0" dirty="0"/>
              <a:t>did you actually lose</a:t>
            </a:r>
            <a:r>
              <a:rPr lang="en-US" b="0" baseline="0" dirty="0"/>
              <a:t> to Federal Income Tax?</a:t>
            </a:r>
            <a:r>
              <a:rPr lang="en-US" baseline="0" dirty="0"/>
              <a:t> </a:t>
            </a:r>
            <a:endParaRPr lang="en-US" dirty="0"/>
          </a:p>
        </p:txBody>
      </p:sp>
      <p:sp>
        <p:nvSpPr>
          <p:cNvPr id="4" name="Slide Number Placeholder 3"/>
          <p:cNvSpPr>
            <a:spLocks noGrp="1"/>
          </p:cNvSpPr>
          <p:nvPr>
            <p:ph type="sldNum" sz="quarter" idx="10"/>
          </p:nvPr>
        </p:nvSpPr>
        <p:spPr/>
        <p:txBody>
          <a:bodyPr/>
          <a:lstStyle/>
          <a:p>
            <a:fld id="{199EF68F-6697-4955-A818-50993DEC068B}" type="slidenum">
              <a:rPr lang="en-US" smtClean="0"/>
              <a:t>29</a:t>
            </a:fld>
            <a:endParaRPr lang="en-US" dirty="0"/>
          </a:p>
        </p:txBody>
      </p:sp>
    </p:spTree>
    <p:extLst>
      <p:ext uri="{BB962C8B-B14F-4D97-AF65-F5344CB8AC3E}">
        <p14:creationId xmlns:p14="http://schemas.microsoft.com/office/powerpoint/2010/main" val="3932853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revisit the tax map.  Remember, as you increase ordinary income from left</a:t>
            </a:r>
            <a:r>
              <a:rPr lang="en-US" baseline="0" dirty="0"/>
              <a:t> to right across the bottom, you can see the rate that should intuitively be applied to the next dollar.  </a:t>
            </a:r>
            <a:endParaRPr lang="en-US" dirty="0"/>
          </a:p>
          <a:p>
            <a:endParaRPr lang="en-US" baseline="0" dirty="0"/>
          </a:p>
        </p:txBody>
      </p:sp>
      <p:sp>
        <p:nvSpPr>
          <p:cNvPr id="4" name="Slide Number Placeholder 3"/>
          <p:cNvSpPr>
            <a:spLocks noGrp="1"/>
          </p:cNvSpPr>
          <p:nvPr>
            <p:ph type="sldNum" sz="quarter" idx="10"/>
          </p:nvPr>
        </p:nvSpPr>
        <p:spPr/>
        <p:txBody>
          <a:bodyPr/>
          <a:lstStyle/>
          <a:p>
            <a:fld id="{199EF68F-6697-4955-A818-50993DEC068B}" type="slidenum">
              <a:rPr lang="en-US" smtClean="0"/>
              <a:t>30</a:t>
            </a:fld>
            <a:endParaRPr lang="en-US" dirty="0"/>
          </a:p>
        </p:txBody>
      </p:sp>
    </p:spTree>
    <p:extLst>
      <p:ext uri="{BB962C8B-B14F-4D97-AF65-F5344CB8AC3E}">
        <p14:creationId xmlns:p14="http://schemas.microsoft.com/office/powerpoint/2010/main" val="2684745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tax map for capital gains…</a:t>
            </a:r>
          </a:p>
        </p:txBody>
      </p:sp>
      <p:sp>
        <p:nvSpPr>
          <p:cNvPr id="4" name="Slide Number Placeholder 3"/>
          <p:cNvSpPr>
            <a:spLocks noGrp="1"/>
          </p:cNvSpPr>
          <p:nvPr>
            <p:ph type="sldNum" sz="quarter" idx="10"/>
          </p:nvPr>
        </p:nvSpPr>
        <p:spPr/>
        <p:txBody>
          <a:bodyPr/>
          <a:lstStyle/>
          <a:p>
            <a:fld id="{199EF68F-6697-4955-A818-50993DEC068B}" type="slidenum">
              <a:rPr lang="en-US" smtClean="0"/>
              <a:t>31</a:t>
            </a:fld>
            <a:endParaRPr lang="en-US" dirty="0"/>
          </a:p>
        </p:txBody>
      </p:sp>
    </p:spTree>
    <p:extLst>
      <p:ext uri="{BB962C8B-B14F-4D97-AF65-F5344CB8AC3E}">
        <p14:creationId xmlns:p14="http://schemas.microsoft.com/office/powerpoint/2010/main" val="3000330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5</a:t>
            </a:fld>
            <a:endParaRPr lang="en-US" dirty="0"/>
          </a:p>
        </p:txBody>
      </p:sp>
    </p:spTree>
    <p:extLst>
      <p:ext uri="{BB962C8B-B14F-4D97-AF65-F5344CB8AC3E}">
        <p14:creationId xmlns:p14="http://schemas.microsoft.com/office/powerpoint/2010/main" val="4144082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a</a:t>
            </a:r>
            <a:r>
              <a:rPr lang="en-US" baseline="0" dirty="0"/>
              <a:t> quick case study to illustrate the idea of Effective Marginal Rates.  We have John and Jane.  They are Married Filing jointly and both over 65.  They have $60k of combined Social Security income, $15k of Long Term Capital Gain this year and a $40,000 IRA withdrawal.  </a:t>
            </a:r>
            <a:endParaRPr lang="en-US" dirty="0"/>
          </a:p>
        </p:txBody>
      </p:sp>
      <p:sp>
        <p:nvSpPr>
          <p:cNvPr id="4" name="Slide Number Placeholder 3"/>
          <p:cNvSpPr>
            <a:spLocks noGrp="1"/>
          </p:cNvSpPr>
          <p:nvPr>
            <p:ph type="sldNum" sz="quarter" idx="10"/>
          </p:nvPr>
        </p:nvSpPr>
        <p:spPr/>
        <p:txBody>
          <a:bodyPr/>
          <a:lstStyle/>
          <a:p>
            <a:fld id="{199EF68F-6697-4955-A818-50993DEC068B}" type="slidenum">
              <a:rPr lang="en-US" smtClean="0"/>
              <a:t>32</a:t>
            </a:fld>
            <a:endParaRPr lang="en-US" dirty="0"/>
          </a:p>
        </p:txBody>
      </p:sp>
    </p:spTree>
    <p:extLst>
      <p:ext uri="{BB962C8B-B14F-4D97-AF65-F5344CB8AC3E}">
        <p14:creationId xmlns:p14="http://schemas.microsoft.com/office/powerpoint/2010/main" val="3892494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their Tax Map.</a:t>
            </a:r>
            <a:r>
              <a:rPr lang="en-US" baseline="0" dirty="0"/>
              <a:t>  You can see that once they harvest a little over $10k in ordinary income, they begin to experience an 18.5% Effective Marginal tax rate.  That is the point that their ordinary income plus capital gain drags enough Social Security into the calculation to begin making every additional dollar withdrawn from the IRA taxable at 10% and each additional dollar over that drags another 85 cents of Social Security into the mix, creating an Effective Marginal Rate of 18.5%.  You can see this couple never really experiences the 10% or 12% brackets.  They go from 18.5 to 22.2 to almost 50% before dropping down to back into the regular brackets.  </a:t>
            </a:r>
          </a:p>
          <a:p>
            <a:endParaRPr lang="en-US" baseline="0" dirty="0"/>
          </a:p>
        </p:txBody>
      </p:sp>
      <p:sp>
        <p:nvSpPr>
          <p:cNvPr id="4" name="Slide Number Placeholder 3"/>
          <p:cNvSpPr>
            <a:spLocks noGrp="1"/>
          </p:cNvSpPr>
          <p:nvPr>
            <p:ph type="sldNum" sz="quarter" idx="10"/>
          </p:nvPr>
        </p:nvSpPr>
        <p:spPr/>
        <p:txBody>
          <a:bodyPr/>
          <a:lstStyle/>
          <a:p>
            <a:fld id="{199EF68F-6697-4955-A818-50993DEC068B}" type="slidenum">
              <a:rPr lang="en-US" smtClean="0"/>
              <a:t>33</a:t>
            </a:fld>
            <a:endParaRPr lang="en-US" dirty="0"/>
          </a:p>
        </p:txBody>
      </p:sp>
    </p:spTree>
    <p:extLst>
      <p:ext uri="{BB962C8B-B14F-4D97-AF65-F5344CB8AC3E}">
        <p14:creationId xmlns:p14="http://schemas.microsoft.com/office/powerpoint/2010/main" val="768621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a:t>
            </a:r>
            <a:r>
              <a:rPr lang="en-US" baseline="0" dirty="0"/>
              <a:t> are saying “whoa – wait a minute that spike occurred at the 12% bracket – how did that happen?” you are not alone.  </a:t>
            </a:r>
          </a:p>
          <a:p>
            <a:endParaRPr lang="en-US" baseline="0" dirty="0"/>
          </a:p>
          <a:p>
            <a:r>
              <a:rPr lang="en-US" baseline="0" dirty="0"/>
              <a:t>Intuitively, this is a couple in the 12% bracket for ordinary income.  You would expect a $1,000 additional withdrawal to create 12% of tax - $120.  </a:t>
            </a:r>
          </a:p>
          <a:p>
            <a:endParaRPr lang="en-US" baseline="0" dirty="0"/>
          </a:p>
          <a:p>
            <a:r>
              <a:rPr lang="en-US" baseline="0" dirty="0"/>
              <a:t>But here’s what actually happened.  The $1000 withdrawal did get taxed at 12%, - $120.  But then it caused $850 of Social Security Benefits to become taxable, adding $102 to the tax bill, which then together caused $1,850 of Capital Gains that would have come through at 0% to become taxable, resulting in another $277.50 in Federal Income Tax.  In short, on that $1,000, the couple lost 49.95% to Federal income tax.   </a:t>
            </a:r>
            <a:endParaRPr lang="en-US" dirty="0"/>
          </a:p>
        </p:txBody>
      </p:sp>
      <p:sp>
        <p:nvSpPr>
          <p:cNvPr id="4" name="Slide Number Placeholder 3"/>
          <p:cNvSpPr>
            <a:spLocks noGrp="1"/>
          </p:cNvSpPr>
          <p:nvPr>
            <p:ph type="sldNum" sz="quarter" idx="10"/>
          </p:nvPr>
        </p:nvSpPr>
        <p:spPr/>
        <p:txBody>
          <a:bodyPr/>
          <a:lstStyle/>
          <a:p>
            <a:fld id="{199EF68F-6697-4955-A818-50993DEC068B}" type="slidenum">
              <a:rPr lang="en-US" smtClean="0"/>
              <a:t>34</a:t>
            </a:fld>
            <a:endParaRPr lang="en-US" dirty="0"/>
          </a:p>
        </p:txBody>
      </p:sp>
    </p:spTree>
    <p:extLst>
      <p:ext uri="{BB962C8B-B14F-4D97-AF65-F5344CB8AC3E}">
        <p14:creationId xmlns:p14="http://schemas.microsoft.com/office/powerpoint/2010/main" val="2342143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 very similar effect</a:t>
            </a:r>
            <a:r>
              <a:rPr lang="en-US" baseline="0" dirty="0"/>
              <a:t> with Capital Gains.  If the couple were choosing whether or not to sell a stock with $25k of gains this year, they would certainly want to know that on a portion of that sale they would actually lose to federal income tax.  Maybe it makes sense to only sell part of the position this year, avoiding the spike.  </a:t>
            </a:r>
            <a:endParaRPr lang="en-US" dirty="0"/>
          </a:p>
        </p:txBody>
      </p:sp>
      <p:sp>
        <p:nvSpPr>
          <p:cNvPr id="4" name="Slide Number Placeholder 3"/>
          <p:cNvSpPr>
            <a:spLocks noGrp="1"/>
          </p:cNvSpPr>
          <p:nvPr>
            <p:ph type="sldNum" sz="quarter" idx="10"/>
          </p:nvPr>
        </p:nvSpPr>
        <p:spPr/>
        <p:txBody>
          <a:bodyPr/>
          <a:lstStyle/>
          <a:p>
            <a:fld id="{199EF68F-6697-4955-A818-50993DEC068B}" type="slidenum">
              <a:rPr lang="en-US" smtClean="0"/>
              <a:t>35</a:t>
            </a:fld>
            <a:endParaRPr lang="en-US" dirty="0"/>
          </a:p>
        </p:txBody>
      </p:sp>
    </p:spTree>
    <p:extLst>
      <p:ext uri="{BB962C8B-B14F-4D97-AF65-F5344CB8AC3E}">
        <p14:creationId xmlns:p14="http://schemas.microsoft.com/office/powerpoint/2010/main" val="1476216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fact is that there are a lot of ways to</a:t>
            </a:r>
            <a:r>
              <a:rPr lang="en-US" baseline="0" dirty="0"/>
              <a:t> control taxes and to plan in advance to create tax efficient retirements.  Diversifying among different account types that have different tax treatment, using tax deferred products where appropriate, blending withdrawals from different account types, rather than simply harvesting in sequential order, and paying close attention to which types of investments you hold in which account can all make a difference in the tax efficiency of your retirement income.  </a:t>
            </a:r>
            <a:endParaRPr lang="en-US" dirty="0"/>
          </a:p>
        </p:txBody>
      </p:sp>
      <p:sp>
        <p:nvSpPr>
          <p:cNvPr id="4" name="Slide Number Placeholder 3"/>
          <p:cNvSpPr>
            <a:spLocks noGrp="1"/>
          </p:cNvSpPr>
          <p:nvPr>
            <p:ph type="sldNum" sz="quarter" idx="10"/>
          </p:nvPr>
        </p:nvSpPr>
        <p:spPr/>
        <p:txBody>
          <a:bodyPr/>
          <a:lstStyle/>
          <a:p>
            <a:fld id="{199EF68F-6697-4955-A818-50993DEC068B}" type="slidenum">
              <a:rPr lang="en-US" smtClean="0"/>
              <a:t>36</a:t>
            </a:fld>
            <a:endParaRPr lang="en-US" dirty="0"/>
          </a:p>
        </p:txBody>
      </p:sp>
    </p:spTree>
    <p:extLst>
      <p:ext uri="{BB962C8B-B14F-4D97-AF65-F5344CB8AC3E}">
        <p14:creationId xmlns:p14="http://schemas.microsoft.com/office/powerpoint/2010/main" val="3102042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37</a:t>
            </a:fld>
            <a:endParaRPr lang="en-US" dirty="0"/>
          </a:p>
        </p:txBody>
      </p:sp>
    </p:spTree>
    <p:extLst>
      <p:ext uri="{BB962C8B-B14F-4D97-AF65-F5344CB8AC3E}">
        <p14:creationId xmlns:p14="http://schemas.microsoft.com/office/powerpoint/2010/main" val="5433183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38</a:t>
            </a:fld>
            <a:endParaRPr lang="en-US" dirty="0"/>
          </a:p>
        </p:txBody>
      </p:sp>
    </p:spTree>
    <p:extLst>
      <p:ext uri="{BB962C8B-B14F-4D97-AF65-F5344CB8AC3E}">
        <p14:creationId xmlns:p14="http://schemas.microsoft.com/office/powerpoint/2010/main" val="1025277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39</a:t>
            </a:fld>
            <a:endParaRPr lang="en-US" dirty="0"/>
          </a:p>
        </p:txBody>
      </p:sp>
    </p:spTree>
    <p:extLst>
      <p:ext uri="{BB962C8B-B14F-4D97-AF65-F5344CB8AC3E}">
        <p14:creationId xmlns:p14="http://schemas.microsoft.com/office/powerpoint/2010/main" val="3359004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40</a:t>
            </a:fld>
            <a:endParaRPr lang="en-US" dirty="0"/>
          </a:p>
        </p:txBody>
      </p:sp>
    </p:spTree>
    <p:extLst>
      <p:ext uri="{BB962C8B-B14F-4D97-AF65-F5344CB8AC3E}">
        <p14:creationId xmlns:p14="http://schemas.microsoft.com/office/powerpoint/2010/main" val="17097004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41</a:t>
            </a:fld>
            <a:endParaRPr lang="en-US" dirty="0"/>
          </a:p>
        </p:txBody>
      </p:sp>
    </p:spTree>
    <p:extLst>
      <p:ext uri="{BB962C8B-B14F-4D97-AF65-F5344CB8AC3E}">
        <p14:creationId xmlns:p14="http://schemas.microsoft.com/office/powerpoint/2010/main" val="1012272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6</a:t>
            </a:fld>
            <a:endParaRPr lang="en-US" dirty="0"/>
          </a:p>
        </p:txBody>
      </p:sp>
    </p:spTree>
    <p:extLst>
      <p:ext uri="{BB962C8B-B14F-4D97-AF65-F5344CB8AC3E}">
        <p14:creationId xmlns:p14="http://schemas.microsoft.com/office/powerpoint/2010/main" val="26411487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42</a:t>
            </a:fld>
            <a:endParaRPr lang="en-US" dirty="0"/>
          </a:p>
        </p:txBody>
      </p:sp>
    </p:spTree>
    <p:extLst>
      <p:ext uri="{BB962C8B-B14F-4D97-AF65-F5344CB8AC3E}">
        <p14:creationId xmlns:p14="http://schemas.microsoft.com/office/powerpoint/2010/main" val="4805257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43</a:t>
            </a:fld>
            <a:endParaRPr lang="en-US" dirty="0"/>
          </a:p>
        </p:txBody>
      </p:sp>
    </p:spTree>
    <p:extLst>
      <p:ext uri="{BB962C8B-B14F-4D97-AF65-F5344CB8AC3E}">
        <p14:creationId xmlns:p14="http://schemas.microsoft.com/office/powerpoint/2010/main" val="3977646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44</a:t>
            </a:fld>
            <a:endParaRPr lang="en-US" dirty="0"/>
          </a:p>
        </p:txBody>
      </p:sp>
    </p:spTree>
    <p:extLst>
      <p:ext uri="{BB962C8B-B14F-4D97-AF65-F5344CB8AC3E}">
        <p14:creationId xmlns:p14="http://schemas.microsoft.com/office/powerpoint/2010/main" val="3908895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8E4B57-AFF3-5F4C-92C6-3EADA44928DE}" type="slidenum">
              <a:rPr lang="en-US" smtClean="0"/>
              <a:pPr/>
              <a:t>45</a:t>
            </a:fld>
            <a:endParaRPr lang="en-US" dirty="0"/>
          </a:p>
        </p:txBody>
      </p:sp>
    </p:spTree>
    <p:extLst>
      <p:ext uri="{BB962C8B-B14F-4D97-AF65-F5344CB8AC3E}">
        <p14:creationId xmlns:p14="http://schemas.microsoft.com/office/powerpoint/2010/main" val="2448579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46</a:t>
            </a:fld>
            <a:endParaRPr lang="en-US" dirty="0"/>
          </a:p>
        </p:txBody>
      </p:sp>
    </p:spTree>
    <p:extLst>
      <p:ext uri="{BB962C8B-B14F-4D97-AF65-F5344CB8AC3E}">
        <p14:creationId xmlns:p14="http://schemas.microsoft.com/office/powerpoint/2010/main" val="33561034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47</a:t>
            </a:fld>
            <a:endParaRPr lang="en-US" dirty="0"/>
          </a:p>
        </p:txBody>
      </p:sp>
    </p:spTree>
    <p:extLst>
      <p:ext uri="{BB962C8B-B14F-4D97-AF65-F5344CB8AC3E}">
        <p14:creationId xmlns:p14="http://schemas.microsoft.com/office/powerpoint/2010/main" val="32103950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48</a:t>
            </a:fld>
            <a:endParaRPr lang="en-US" dirty="0"/>
          </a:p>
        </p:txBody>
      </p:sp>
    </p:spTree>
    <p:extLst>
      <p:ext uri="{BB962C8B-B14F-4D97-AF65-F5344CB8AC3E}">
        <p14:creationId xmlns:p14="http://schemas.microsoft.com/office/powerpoint/2010/main" val="20156718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49</a:t>
            </a:fld>
            <a:endParaRPr lang="en-US" dirty="0"/>
          </a:p>
        </p:txBody>
      </p:sp>
    </p:spTree>
    <p:extLst>
      <p:ext uri="{BB962C8B-B14F-4D97-AF65-F5344CB8AC3E}">
        <p14:creationId xmlns:p14="http://schemas.microsoft.com/office/powerpoint/2010/main" val="17935120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50</a:t>
            </a:fld>
            <a:endParaRPr lang="en-US" dirty="0"/>
          </a:p>
        </p:txBody>
      </p:sp>
    </p:spTree>
    <p:extLst>
      <p:ext uri="{BB962C8B-B14F-4D97-AF65-F5344CB8AC3E}">
        <p14:creationId xmlns:p14="http://schemas.microsoft.com/office/powerpoint/2010/main" val="25034256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51</a:t>
            </a:fld>
            <a:endParaRPr lang="en-US" dirty="0"/>
          </a:p>
        </p:txBody>
      </p:sp>
    </p:spTree>
    <p:extLst>
      <p:ext uri="{BB962C8B-B14F-4D97-AF65-F5344CB8AC3E}">
        <p14:creationId xmlns:p14="http://schemas.microsoft.com/office/powerpoint/2010/main" val="4034869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7</a:t>
            </a:fld>
            <a:endParaRPr lang="en-US" dirty="0"/>
          </a:p>
        </p:txBody>
      </p:sp>
    </p:spTree>
    <p:extLst>
      <p:ext uri="{BB962C8B-B14F-4D97-AF65-F5344CB8AC3E}">
        <p14:creationId xmlns:p14="http://schemas.microsoft.com/office/powerpoint/2010/main" val="37935213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52</a:t>
            </a:fld>
            <a:endParaRPr lang="en-US" dirty="0"/>
          </a:p>
        </p:txBody>
      </p:sp>
    </p:spTree>
    <p:extLst>
      <p:ext uri="{BB962C8B-B14F-4D97-AF65-F5344CB8AC3E}">
        <p14:creationId xmlns:p14="http://schemas.microsoft.com/office/powerpoint/2010/main" val="38990087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53</a:t>
            </a:fld>
            <a:endParaRPr lang="en-US" dirty="0"/>
          </a:p>
        </p:txBody>
      </p:sp>
    </p:spTree>
    <p:extLst>
      <p:ext uri="{BB962C8B-B14F-4D97-AF65-F5344CB8AC3E}">
        <p14:creationId xmlns:p14="http://schemas.microsoft.com/office/powerpoint/2010/main" val="8906049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54</a:t>
            </a:fld>
            <a:endParaRPr lang="en-US" dirty="0"/>
          </a:p>
        </p:txBody>
      </p:sp>
    </p:spTree>
    <p:extLst>
      <p:ext uri="{BB962C8B-B14F-4D97-AF65-F5344CB8AC3E}">
        <p14:creationId xmlns:p14="http://schemas.microsoft.com/office/powerpoint/2010/main" val="4232132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8</a:t>
            </a:fld>
            <a:endParaRPr lang="en-US" dirty="0"/>
          </a:p>
        </p:txBody>
      </p:sp>
    </p:spTree>
    <p:extLst>
      <p:ext uri="{BB962C8B-B14F-4D97-AF65-F5344CB8AC3E}">
        <p14:creationId xmlns:p14="http://schemas.microsoft.com/office/powerpoint/2010/main" val="2838610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9</a:t>
            </a:fld>
            <a:endParaRPr lang="en-US" dirty="0"/>
          </a:p>
        </p:txBody>
      </p:sp>
    </p:spTree>
    <p:extLst>
      <p:ext uri="{BB962C8B-B14F-4D97-AF65-F5344CB8AC3E}">
        <p14:creationId xmlns:p14="http://schemas.microsoft.com/office/powerpoint/2010/main" val="2838610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10</a:t>
            </a:fld>
            <a:endParaRPr lang="en-US" dirty="0"/>
          </a:p>
        </p:txBody>
      </p:sp>
    </p:spTree>
    <p:extLst>
      <p:ext uri="{BB962C8B-B14F-4D97-AF65-F5344CB8AC3E}">
        <p14:creationId xmlns:p14="http://schemas.microsoft.com/office/powerpoint/2010/main" val="2838610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0B2806-7C32-48A4-97E2-DBE610D35173}" type="slidenum">
              <a:rPr lang="en-US" smtClean="0"/>
              <a:pPr/>
              <a:t>11</a:t>
            </a:fld>
            <a:endParaRPr lang="en-US" dirty="0"/>
          </a:p>
        </p:txBody>
      </p:sp>
    </p:spTree>
    <p:extLst>
      <p:ext uri="{BB962C8B-B14F-4D97-AF65-F5344CB8AC3E}">
        <p14:creationId xmlns:p14="http://schemas.microsoft.com/office/powerpoint/2010/main" val="2838610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2"/>
          <p:cNvSpPr/>
          <p:nvPr userDrawn="1"/>
        </p:nvSpPr>
        <p:spPr>
          <a:xfrm>
            <a:off x="-9688" y="-8466"/>
            <a:ext cx="12226281" cy="1519766"/>
          </a:xfrm>
          <a:custGeom>
            <a:avLst/>
            <a:gdLst>
              <a:gd name="connsiteX0" fmla="*/ 0 w 12192000"/>
              <a:gd name="connsiteY0" fmla="*/ 0 h 5015582"/>
              <a:gd name="connsiteX1" fmla="*/ 12192000 w 12192000"/>
              <a:gd name="connsiteY1" fmla="*/ 0 h 5015582"/>
              <a:gd name="connsiteX2" fmla="*/ 12192000 w 12192000"/>
              <a:gd name="connsiteY2" fmla="*/ 5015582 h 5015582"/>
              <a:gd name="connsiteX3" fmla="*/ 0 w 12192000"/>
              <a:gd name="connsiteY3" fmla="*/ 5015582 h 5015582"/>
              <a:gd name="connsiteX4" fmla="*/ 0 w 12192000"/>
              <a:gd name="connsiteY4" fmla="*/ 0 h 5015582"/>
              <a:gd name="connsiteX0" fmla="*/ 0 w 12192000"/>
              <a:gd name="connsiteY0" fmla="*/ 0 h 6051057"/>
              <a:gd name="connsiteX1" fmla="*/ 12192000 w 12192000"/>
              <a:gd name="connsiteY1" fmla="*/ 0 h 6051057"/>
              <a:gd name="connsiteX2" fmla="*/ 12192000 w 12192000"/>
              <a:gd name="connsiteY2" fmla="*/ 5015582 h 6051057"/>
              <a:gd name="connsiteX3" fmla="*/ 0 w 12192000"/>
              <a:gd name="connsiteY3" fmla="*/ 6051057 h 6051057"/>
              <a:gd name="connsiteX4" fmla="*/ 0 w 12192000"/>
              <a:gd name="connsiteY4" fmla="*/ 0 h 6051057"/>
              <a:gd name="connsiteX0" fmla="*/ 0 w 12204700"/>
              <a:gd name="connsiteY0" fmla="*/ 0 h 6051057"/>
              <a:gd name="connsiteX1" fmla="*/ 12192000 w 12204700"/>
              <a:gd name="connsiteY1" fmla="*/ 0 h 6051057"/>
              <a:gd name="connsiteX2" fmla="*/ 12204700 w 12204700"/>
              <a:gd name="connsiteY2" fmla="*/ 4484270 h 6051057"/>
              <a:gd name="connsiteX3" fmla="*/ 0 w 12204700"/>
              <a:gd name="connsiteY3" fmla="*/ 6051057 h 6051057"/>
              <a:gd name="connsiteX4" fmla="*/ 0 w 12204700"/>
              <a:gd name="connsiteY4" fmla="*/ 0 h 6051057"/>
              <a:gd name="connsiteX0" fmla="*/ 38100 w 12242800"/>
              <a:gd name="connsiteY0" fmla="*/ 0 h 6597128"/>
              <a:gd name="connsiteX1" fmla="*/ 12230100 w 12242800"/>
              <a:gd name="connsiteY1" fmla="*/ 0 h 6597128"/>
              <a:gd name="connsiteX2" fmla="*/ 12242800 w 12242800"/>
              <a:gd name="connsiteY2" fmla="*/ 4484270 h 6597128"/>
              <a:gd name="connsiteX3" fmla="*/ 0 w 12242800"/>
              <a:gd name="connsiteY3" fmla="*/ 6597128 h 6597128"/>
              <a:gd name="connsiteX4" fmla="*/ 38100 w 12242800"/>
              <a:gd name="connsiteY4" fmla="*/ 0 h 6597128"/>
              <a:gd name="connsiteX0" fmla="*/ 38100 w 12242800"/>
              <a:gd name="connsiteY0" fmla="*/ 0 h 6597128"/>
              <a:gd name="connsiteX1" fmla="*/ 12192000 w 12242800"/>
              <a:gd name="connsiteY1" fmla="*/ 1106901 h 6597128"/>
              <a:gd name="connsiteX2" fmla="*/ 12242800 w 12242800"/>
              <a:gd name="connsiteY2" fmla="*/ 4484270 h 6597128"/>
              <a:gd name="connsiteX3" fmla="*/ 0 w 12242800"/>
              <a:gd name="connsiteY3" fmla="*/ 6597128 h 6597128"/>
              <a:gd name="connsiteX4" fmla="*/ 38100 w 12242800"/>
              <a:gd name="connsiteY4" fmla="*/ 0 h 6597128"/>
              <a:gd name="connsiteX0" fmla="*/ 38100 w 12244021"/>
              <a:gd name="connsiteY0" fmla="*/ 0 h 6597128"/>
              <a:gd name="connsiteX1" fmla="*/ 12242800 w 12244021"/>
              <a:gd name="connsiteY1" fmla="*/ 796969 h 6597128"/>
              <a:gd name="connsiteX2" fmla="*/ 12242800 w 12244021"/>
              <a:gd name="connsiteY2" fmla="*/ 4484270 h 6597128"/>
              <a:gd name="connsiteX3" fmla="*/ 0 w 12244021"/>
              <a:gd name="connsiteY3" fmla="*/ 6597128 h 6597128"/>
              <a:gd name="connsiteX4" fmla="*/ 38100 w 12244021"/>
              <a:gd name="connsiteY4" fmla="*/ 0 h 6597128"/>
              <a:gd name="connsiteX0" fmla="*/ 50800 w 12244021"/>
              <a:gd name="connsiteY0" fmla="*/ 309932 h 5800159"/>
              <a:gd name="connsiteX1" fmla="*/ 12242800 w 12244021"/>
              <a:gd name="connsiteY1" fmla="*/ 0 h 5800159"/>
              <a:gd name="connsiteX2" fmla="*/ 12242800 w 12244021"/>
              <a:gd name="connsiteY2" fmla="*/ 3687301 h 5800159"/>
              <a:gd name="connsiteX3" fmla="*/ 0 w 12244021"/>
              <a:gd name="connsiteY3" fmla="*/ 5800159 h 5800159"/>
              <a:gd name="connsiteX4" fmla="*/ 50800 w 12244021"/>
              <a:gd name="connsiteY4" fmla="*/ 309932 h 5800159"/>
              <a:gd name="connsiteX0" fmla="*/ 12700 w 12244021"/>
              <a:gd name="connsiteY0" fmla="*/ 14759 h 5800159"/>
              <a:gd name="connsiteX1" fmla="*/ 12242800 w 12244021"/>
              <a:gd name="connsiteY1" fmla="*/ 0 h 5800159"/>
              <a:gd name="connsiteX2" fmla="*/ 12242800 w 12244021"/>
              <a:gd name="connsiteY2" fmla="*/ 3687301 h 5800159"/>
              <a:gd name="connsiteX3" fmla="*/ 0 w 12244021"/>
              <a:gd name="connsiteY3" fmla="*/ 5800159 h 5800159"/>
              <a:gd name="connsiteX4" fmla="*/ 12700 w 12244021"/>
              <a:gd name="connsiteY4" fmla="*/ 14759 h 5800159"/>
              <a:gd name="connsiteX0" fmla="*/ 12700 w 12243072"/>
              <a:gd name="connsiteY0" fmla="*/ 14759 h 5800159"/>
              <a:gd name="connsiteX1" fmla="*/ 12242800 w 12243072"/>
              <a:gd name="connsiteY1" fmla="*/ 0 h 5800159"/>
              <a:gd name="connsiteX2" fmla="*/ 12204700 w 12243072"/>
              <a:gd name="connsiteY2" fmla="*/ 4458208 h 5800159"/>
              <a:gd name="connsiteX3" fmla="*/ 0 w 12243072"/>
              <a:gd name="connsiteY3" fmla="*/ 5800159 h 5800159"/>
              <a:gd name="connsiteX4" fmla="*/ 12700 w 12243072"/>
              <a:gd name="connsiteY4" fmla="*/ 14759 h 5800159"/>
              <a:gd name="connsiteX0" fmla="*/ 12700 w 12310647"/>
              <a:gd name="connsiteY0" fmla="*/ 47254 h 5832654"/>
              <a:gd name="connsiteX1" fmla="*/ 12310533 w 12310647"/>
              <a:gd name="connsiteY1" fmla="*/ 0 h 5832654"/>
              <a:gd name="connsiteX2" fmla="*/ 12204700 w 12310647"/>
              <a:gd name="connsiteY2" fmla="*/ 4490703 h 5832654"/>
              <a:gd name="connsiteX3" fmla="*/ 0 w 12310647"/>
              <a:gd name="connsiteY3" fmla="*/ 5832654 h 5832654"/>
              <a:gd name="connsiteX4" fmla="*/ 12700 w 12310647"/>
              <a:gd name="connsiteY4" fmla="*/ 47254 h 5832654"/>
              <a:gd name="connsiteX0" fmla="*/ 12700 w 12204700"/>
              <a:gd name="connsiteY0" fmla="*/ 79749 h 5865149"/>
              <a:gd name="connsiteX1" fmla="*/ 11954933 w 12204700"/>
              <a:gd name="connsiteY1" fmla="*/ 0 h 5865149"/>
              <a:gd name="connsiteX2" fmla="*/ 12204700 w 12204700"/>
              <a:gd name="connsiteY2" fmla="*/ 4523198 h 5865149"/>
              <a:gd name="connsiteX3" fmla="*/ 0 w 12204700"/>
              <a:gd name="connsiteY3" fmla="*/ 5865149 h 5865149"/>
              <a:gd name="connsiteX4" fmla="*/ 12700 w 12204700"/>
              <a:gd name="connsiteY4" fmla="*/ 79749 h 5865149"/>
              <a:gd name="connsiteX0" fmla="*/ 12700 w 12226281"/>
              <a:gd name="connsiteY0" fmla="*/ 47254 h 5832654"/>
              <a:gd name="connsiteX1" fmla="*/ 12225866 w 12226281"/>
              <a:gd name="connsiteY1" fmla="*/ 0 h 5832654"/>
              <a:gd name="connsiteX2" fmla="*/ 12204700 w 12226281"/>
              <a:gd name="connsiteY2" fmla="*/ 4490703 h 5832654"/>
              <a:gd name="connsiteX3" fmla="*/ 0 w 12226281"/>
              <a:gd name="connsiteY3" fmla="*/ 5832654 h 5832654"/>
              <a:gd name="connsiteX4" fmla="*/ 12700 w 12226281"/>
              <a:gd name="connsiteY4" fmla="*/ 47254 h 5832654"/>
              <a:gd name="connsiteX0" fmla="*/ 12700 w 12226281"/>
              <a:gd name="connsiteY0" fmla="*/ 47254 h 5832654"/>
              <a:gd name="connsiteX1" fmla="*/ 12225866 w 12226281"/>
              <a:gd name="connsiteY1" fmla="*/ 0 h 5832654"/>
              <a:gd name="connsiteX2" fmla="*/ 12204700 w 12226281"/>
              <a:gd name="connsiteY2" fmla="*/ 4490703 h 5832654"/>
              <a:gd name="connsiteX3" fmla="*/ 0 w 12226281"/>
              <a:gd name="connsiteY3" fmla="*/ 5832654 h 5832654"/>
              <a:gd name="connsiteX4" fmla="*/ 12700 w 12226281"/>
              <a:gd name="connsiteY4" fmla="*/ 47254 h 583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81" h="5832654">
                <a:moveTo>
                  <a:pt x="12700" y="47254"/>
                </a:moveTo>
                <a:lnTo>
                  <a:pt x="12225866" y="0"/>
                </a:lnTo>
                <a:cubicBezTo>
                  <a:pt x="12230099" y="4289230"/>
                  <a:pt x="12200467" y="2995946"/>
                  <a:pt x="12204700" y="4490703"/>
                </a:cubicBezTo>
                <a:lnTo>
                  <a:pt x="0" y="5832654"/>
                </a:lnTo>
                <a:cubicBezTo>
                  <a:pt x="4233" y="3904187"/>
                  <a:pt x="8467" y="1975721"/>
                  <a:pt x="12700" y="47254"/>
                </a:cubicBezTo>
                <a:close/>
              </a:path>
            </a:pathLst>
          </a:cu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3"/>
          <p:cNvSpPr txBox="1">
            <a:spLocks/>
          </p:cNvSpPr>
          <p:nvPr userDrawn="1"/>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92C2C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290763-56FF-496B-9DA6-3D5721CD45A8}" type="slidenum">
              <a:rPr lang="en-US" smtClean="0"/>
              <a:pPr/>
              <a:t>‹#›</a:t>
            </a:fld>
            <a:endParaRPr lang="en-US" dirty="0"/>
          </a:p>
        </p:txBody>
      </p:sp>
      <p:sp>
        <p:nvSpPr>
          <p:cNvPr id="13" name="Content Placeholder 15"/>
          <p:cNvSpPr>
            <a:spLocks noGrp="1"/>
          </p:cNvSpPr>
          <p:nvPr>
            <p:ph sz="quarter" idx="13"/>
          </p:nvPr>
        </p:nvSpPr>
        <p:spPr>
          <a:xfrm>
            <a:off x="1077913" y="2062163"/>
            <a:ext cx="10057119" cy="3151392"/>
          </a:xfrm>
          <a:prstGeom prst="rect">
            <a:avLst/>
          </a:prstGeom>
        </p:spPr>
        <p:txBody>
          <a:bodyPr/>
          <a:lstStyle>
            <a:lvl1pPr marL="320040" indent="-320040">
              <a:lnSpc>
                <a:spcPts val="3500"/>
              </a:lnSpc>
              <a:spcBef>
                <a:spcPts val="600"/>
              </a:spcBef>
              <a:spcAft>
                <a:spcPts val="600"/>
              </a:spcAft>
              <a:buFont typeface="Arial"/>
              <a:buChar char="•"/>
              <a:defRPr sz="2800"/>
            </a:lvl1pPr>
            <a:lvl2pPr marL="320040" indent="-320040">
              <a:lnSpc>
                <a:spcPts val="3500"/>
              </a:lnSpc>
              <a:spcBef>
                <a:spcPts val="600"/>
              </a:spcBef>
              <a:spcAft>
                <a:spcPts val="600"/>
              </a:spcAft>
              <a:buFont typeface="Arial"/>
              <a:buChar char="•"/>
              <a:defRPr sz="2800"/>
            </a:lvl2pPr>
            <a:lvl3pPr marL="320040" indent="-320040">
              <a:lnSpc>
                <a:spcPts val="3500"/>
              </a:lnSpc>
              <a:spcBef>
                <a:spcPts val="600"/>
              </a:spcBef>
              <a:spcAft>
                <a:spcPts val="600"/>
              </a:spcAft>
              <a:buFont typeface="Arial"/>
              <a:buChar char="•"/>
              <a:defRPr sz="2800"/>
            </a:lvl3pPr>
            <a:lvl4pPr marL="320040" indent="-320040">
              <a:lnSpc>
                <a:spcPts val="3500"/>
              </a:lnSpc>
              <a:spcBef>
                <a:spcPts val="600"/>
              </a:spcBef>
              <a:spcAft>
                <a:spcPts val="600"/>
              </a:spcAft>
              <a:buFont typeface="Arial"/>
              <a:buChar char="•"/>
              <a:defRPr sz="2800"/>
            </a:lvl4pPr>
            <a:lvl5pPr marL="320040" indent="-320040">
              <a:lnSpc>
                <a:spcPts val="3500"/>
              </a:lnSpc>
              <a:spcBef>
                <a:spcPts val="600"/>
              </a:spcBef>
              <a:spcAft>
                <a:spcPts val="600"/>
              </a:spcAft>
              <a:buFont typeface="Arial"/>
              <a:buChar cha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608012" y="465423"/>
            <a:ext cx="10934701" cy="624427"/>
          </a:xfrm>
          <a:prstGeom prst="rect">
            <a:avLst/>
          </a:prstGeom>
        </p:spPr>
        <p:txBody>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56072178"/>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8466" y="1"/>
            <a:ext cx="12205614" cy="5676899"/>
          </a:xfrm>
          <a:custGeom>
            <a:avLst/>
            <a:gdLst>
              <a:gd name="connsiteX0" fmla="*/ 0 w 12192000"/>
              <a:gd name="connsiteY0" fmla="*/ 0 h 5015582"/>
              <a:gd name="connsiteX1" fmla="*/ 12192000 w 12192000"/>
              <a:gd name="connsiteY1" fmla="*/ 0 h 5015582"/>
              <a:gd name="connsiteX2" fmla="*/ 12192000 w 12192000"/>
              <a:gd name="connsiteY2" fmla="*/ 5015582 h 5015582"/>
              <a:gd name="connsiteX3" fmla="*/ 0 w 12192000"/>
              <a:gd name="connsiteY3" fmla="*/ 5015582 h 5015582"/>
              <a:gd name="connsiteX4" fmla="*/ 0 w 12192000"/>
              <a:gd name="connsiteY4" fmla="*/ 0 h 5015582"/>
              <a:gd name="connsiteX0" fmla="*/ 0 w 12192000"/>
              <a:gd name="connsiteY0" fmla="*/ 0 h 6051057"/>
              <a:gd name="connsiteX1" fmla="*/ 12192000 w 12192000"/>
              <a:gd name="connsiteY1" fmla="*/ 0 h 6051057"/>
              <a:gd name="connsiteX2" fmla="*/ 12192000 w 12192000"/>
              <a:gd name="connsiteY2" fmla="*/ 5015582 h 6051057"/>
              <a:gd name="connsiteX3" fmla="*/ 0 w 12192000"/>
              <a:gd name="connsiteY3" fmla="*/ 6051057 h 6051057"/>
              <a:gd name="connsiteX4" fmla="*/ 0 w 12192000"/>
              <a:gd name="connsiteY4" fmla="*/ 0 h 6051057"/>
              <a:gd name="connsiteX0" fmla="*/ 0 w 12204700"/>
              <a:gd name="connsiteY0" fmla="*/ 0 h 6051057"/>
              <a:gd name="connsiteX1" fmla="*/ 12192000 w 12204700"/>
              <a:gd name="connsiteY1" fmla="*/ 0 h 6051057"/>
              <a:gd name="connsiteX2" fmla="*/ 12204700 w 12204700"/>
              <a:gd name="connsiteY2" fmla="*/ 4484270 h 6051057"/>
              <a:gd name="connsiteX3" fmla="*/ 0 w 12204700"/>
              <a:gd name="connsiteY3" fmla="*/ 6051057 h 6051057"/>
              <a:gd name="connsiteX4" fmla="*/ 0 w 12204700"/>
              <a:gd name="connsiteY4" fmla="*/ 0 h 6051057"/>
              <a:gd name="connsiteX0" fmla="*/ 38100 w 12242800"/>
              <a:gd name="connsiteY0" fmla="*/ 0 h 6597128"/>
              <a:gd name="connsiteX1" fmla="*/ 12230100 w 12242800"/>
              <a:gd name="connsiteY1" fmla="*/ 0 h 6597128"/>
              <a:gd name="connsiteX2" fmla="*/ 12242800 w 12242800"/>
              <a:gd name="connsiteY2" fmla="*/ 4484270 h 6597128"/>
              <a:gd name="connsiteX3" fmla="*/ 0 w 12242800"/>
              <a:gd name="connsiteY3" fmla="*/ 6597128 h 6597128"/>
              <a:gd name="connsiteX4" fmla="*/ 38100 w 12242800"/>
              <a:gd name="connsiteY4" fmla="*/ 0 h 6597128"/>
              <a:gd name="connsiteX0" fmla="*/ 12620 w 12242800"/>
              <a:gd name="connsiteY0" fmla="*/ 0 h 6597128"/>
              <a:gd name="connsiteX1" fmla="*/ 12230100 w 12242800"/>
              <a:gd name="connsiteY1" fmla="*/ 0 h 6597128"/>
              <a:gd name="connsiteX2" fmla="*/ 12242800 w 12242800"/>
              <a:gd name="connsiteY2" fmla="*/ 4484270 h 6597128"/>
              <a:gd name="connsiteX3" fmla="*/ 0 w 12242800"/>
              <a:gd name="connsiteY3" fmla="*/ 6597128 h 6597128"/>
              <a:gd name="connsiteX4" fmla="*/ 12620 w 12242800"/>
              <a:gd name="connsiteY4" fmla="*/ 0 h 6597128"/>
              <a:gd name="connsiteX0" fmla="*/ 12620 w 12247965"/>
              <a:gd name="connsiteY0" fmla="*/ 0 h 6597128"/>
              <a:gd name="connsiteX1" fmla="*/ 12247092 w 12247965"/>
              <a:gd name="connsiteY1" fmla="*/ 0 h 6597128"/>
              <a:gd name="connsiteX2" fmla="*/ 12242800 w 12247965"/>
              <a:gd name="connsiteY2" fmla="*/ 4484270 h 6597128"/>
              <a:gd name="connsiteX3" fmla="*/ 0 w 12247965"/>
              <a:gd name="connsiteY3" fmla="*/ 6597128 h 6597128"/>
              <a:gd name="connsiteX4" fmla="*/ 12620 w 12247965"/>
              <a:gd name="connsiteY4" fmla="*/ 0 h 6597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7965" h="6597128">
                <a:moveTo>
                  <a:pt x="12620" y="0"/>
                </a:moveTo>
                <a:lnTo>
                  <a:pt x="12247092" y="0"/>
                </a:lnTo>
                <a:cubicBezTo>
                  <a:pt x="12251325" y="1494757"/>
                  <a:pt x="12238567" y="2989513"/>
                  <a:pt x="12242800" y="4484270"/>
                </a:cubicBezTo>
                <a:lnTo>
                  <a:pt x="0" y="6597128"/>
                </a:lnTo>
                <a:cubicBezTo>
                  <a:pt x="4207" y="4398085"/>
                  <a:pt x="8413" y="2199043"/>
                  <a:pt x="12620" y="0"/>
                </a:cubicBezTo>
                <a:close/>
              </a:path>
            </a:pathLst>
          </a:cu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3"/>
          <p:cNvSpPr txBox="1">
            <a:spLocks/>
          </p:cNvSpPr>
          <p:nvPr userDrawn="1"/>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92C2C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290763-56FF-496B-9DA6-3D5721CD45A8}" type="slidenum">
              <a:rPr lang="en-US" smtClean="0"/>
              <a:pPr/>
              <a:t>‹#›</a:t>
            </a:fld>
            <a:endParaRPr lang="en-US" dirty="0"/>
          </a:p>
        </p:txBody>
      </p:sp>
      <p:sp>
        <p:nvSpPr>
          <p:cNvPr id="14" name="Content Placeholder 15"/>
          <p:cNvSpPr>
            <a:spLocks noGrp="1"/>
          </p:cNvSpPr>
          <p:nvPr>
            <p:ph sz="quarter" idx="13"/>
          </p:nvPr>
        </p:nvSpPr>
        <p:spPr>
          <a:xfrm>
            <a:off x="646113" y="1584480"/>
            <a:ext cx="10896599" cy="3762220"/>
          </a:xfrm>
          <a:prstGeom prst="rect">
            <a:avLst/>
          </a:prstGeom>
        </p:spPr>
        <p:txBody>
          <a:bodyPr/>
          <a:lstStyle>
            <a:lvl1pPr marL="320040" indent="-320040">
              <a:lnSpc>
                <a:spcPts val="3500"/>
              </a:lnSpc>
              <a:spcBef>
                <a:spcPts val="1200"/>
              </a:spcBef>
              <a:spcAft>
                <a:spcPts val="1200"/>
              </a:spcAft>
              <a:buFont typeface="Arial"/>
              <a:buChar char="•"/>
              <a:defRPr sz="2800">
                <a:solidFill>
                  <a:schemeClr val="bg1"/>
                </a:solidFill>
              </a:defRPr>
            </a:lvl1pPr>
            <a:lvl2pPr marL="320040" indent="-320040">
              <a:lnSpc>
                <a:spcPts val="3500"/>
              </a:lnSpc>
              <a:spcBef>
                <a:spcPts val="1200"/>
              </a:spcBef>
              <a:spcAft>
                <a:spcPts val="1200"/>
              </a:spcAft>
              <a:buFont typeface="Arial"/>
              <a:buChar char="•"/>
              <a:defRPr sz="2800">
                <a:solidFill>
                  <a:schemeClr val="bg1"/>
                </a:solidFill>
              </a:defRPr>
            </a:lvl2pPr>
            <a:lvl3pPr marL="320040" indent="-320040">
              <a:lnSpc>
                <a:spcPts val="3500"/>
              </a:lnSpc>
              <a:spcBef>
                <a:spcPts val="1200"/>
              </a:spcBef>
              <a:spcAft>
                <a:spcPts val="1200"/>
              </a:spcAft>
              <a:buFont typeface="Arial"/>
              <a:buChar char="•"/>
              <a:defRPr sz="2800">
                <a:solidFill>
                  <a:schemeClr val="bg1"/>
                </a:solidFill>
              </a:defRPr>
            </a:lvl3pPr>
            <a:lvl4pPr marL="320040" indent="-320040">
              <a:lnSpc>
                <a:spcPts val="3500"/>
              </a:lnSpc>
              <a:spcBef>
                <a:spcPts val="1200"/>
              </a:spcBef>
              <a:spcAft>
                <a:spcPts val="1200"/>
              </a:spcAft>
              <a:buFont typeface="Arial"/>
              <a:buChar char="•"/>
              <a:defRPr sz="2800">
                <a:solidFill>
                  <a:schemeClr val="bg1"/>
                </a:solidFill>
              </a:defRPr>
            </a:lvl4pPr>
            <a:lvl5pPr marL="320040" indent="-320040">
              <a:lnSpc>
                <a:spcPts val="3500"/>
              </a:lnSpc>
              <a:spcBef>
                <a:spcPts val="1200"/>
              </a:spcBef>
              <a:spcAft>
                <a:spcPts val="1200"/>
              </a:spcAft>
              <a:buFont typeface="Arial"/>
              <a:buChar cha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608012" y="465423"/>
            <a:ext cx="10934701" cy="624427"/>
          </a:xfrm>
          <a:prstGeom prst="rect">
            <a:avLst/>
          </a:prstGeom>
        </p:spPr>
        <p:txBody>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76939346"/>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2"/>
          <p:cNvSpPr/>
          <p:nvPr userDrawn="1"/>
        </p:nvSpPr>
        <p:spPr>
          <a:xfrm>
            <a:off x="-38100" y="-25399"/>
            <a:ext cx="12244021" cy="4991099"/>
          </a:xfrm>
          <a:custGeom>
            <a:avLst/>
            <a:gdLst>
              <a:gd name="connsiteX0" fmla="*/ 0 w 12192000"/>
              <a:gd name="connsiteY0" fmla="*/ 0 h 5015582"/>
              <a:gd name="connsiteX1" fmla="*/ 12192000 w 12192000"/>
              <a:gd name="connsiteY1" fmla="*/ 0 h 5015582"/>
              <a:gd name="connsiteX2" fmla="*/ 12192000 w 12192000"/>
              <a:gd name="connsiteY2" fmla="*/ 5015582 h 5015582"/>
              <a:gd name="connsiteX3" fmla="*/ 0 w 12192000"/>
              <a:gd name="connsiteY3" fmla="*/ 5015582 h 5015582"/>
              <a:gd name="connsiteX4" fmla="*/ 0 w 12192000"/>
              <a:gd name="connsiteY4" fmla="*/ 0 h 5015582"/>
              <a:gd name="connsiteX0" fmla="*/ 0 w 12192000"/>
              <a:gd name="connsiteY0" fmla="*/ 0 h 6051057"/>
              <a:gd name="connsiteX1" fmla="*/ 12192000 w 12192000"/>
              <a:gd name="connsiteY1" fmla="*/ 0 h 6051057"/>
              <a:gd name="connsiteX2" fmla="*/ 12192000 w 12192000"/>
              <a:gd name="connsiteY2" fmla="*/ 5015582 h 6051057"/>
              <a:gd name="connsiteX3" fmla="*/ 0 w 12192000"/>
              <a:gd name="connsiteY3" fmla="*/ 6051057 h 6051057"/>
              <a:gd name="connsiteX4" fmla="*/ 0 w 12192000"/>
              <a:gd name="connsiteY4" fmla="*/ 0 h 6051057"/>
              <a:gd name="connsiteX0" fmla="*/ 0 w 12204700"/>
              <a:gd name="connsiteY0" fmla="*/ 0 h 6051057"/>
              <a:gd name="connsiteX1" fmla="*/ 12192000 w 12204700"/>
              <a:gd name="connsiteY1" fmla="*/ 0 h 6051057"/>
              <a:gd name="connsiteX2" fmla="*/ 12204700 w 12204700"/>
              <a:gd name="connsiteY2" fmla="*/ 4484270 h 6051057"/>
              <a:gd name="connsiteX3" fmla="*/ 0 w 12204700"/>
              <a:gd name="connsiteY3" fmla="*/ 6051057 h 6051057"/>
              <a:gd name="connsiteX4" fmla="*/ 0 w 12204700"/>
              <a:gd name="connsiteY4" fmla="*/ 0 h 6051057"/>
              <a:gd name="connsiteX0" fmla="*/ 38100 w 12242800"/>
              <a:gd name="connsiteY0" fmla="*/ 0 h 6597128"/>
              <a:gd name="connsiteX1" fmla="*/ 12230100 w 12242800"/>
              <a:gd name="connsiteY1" fmla="*/ 0 h 6597128"/>
              <a:gd name="connsiteX2" fmla="*/ 12242800 w 12242800"/>
              <a:gd name="connsiteY2" fmla="*/ 4484270 h 6597128"/>
              <a:gd name="connsiteX3" fmla="*/ 0 w 12242800"/>
              <a:gd name="connsiteY3" fmla="*/ 6597128 h 6597128"/>
              <a:gd name="connsiteX4" fmla="*/ 38100 w 12242800"/>
              <a:gd name="connsiteY4" fmla="*/ 0 h 6597128"/>
              <a:gd name="connsiteX0" fmla="*/ 38100 w 12242800"/>
              <a:gd name="connsiteY0" fmla="*/ 0 h 6597128"/>
              <a:gd name="connsiteX1" fmla="*/ 12192000 w 12242800"/>
              <a:gd name="connsiteY1" fmla="*/ 1106901 h 6597128"/>
              <a:gd name="connsiteX2" fmla="*/ 12242800 w 12242800"/>
              <a:gd name="connsiteY2" fmla="*/ 4484270 h 6597128"/>
              <a:gd name="connsiteX3" fmla="*/ 0 w 12242800"/>
              <a:gd name="connsiteY3" fmla="*/ 6597128 h 6597128"/>
              <a:gd name="connsiteX4" fmla="*/ 38100 w 12242800"/>
              <a:gd name="connsiteY4" fmla="*/ 0 h 6597128"/>
              <a:gd name="connsiteX0" fmla="*/ 38100 w 12244021"/>
              <a:gd name="connsiteY0" fmla="*/ 0 h 6597128"/>
              <a:gd name="connsiteX1" fmla="*/ 12242800 w 12244021"/>
              <a:gd name="connsiteY1" fmla="*/ 796969 h 6597128"/>
              <a:gd name="connsiteX2" fmla="*/ 12242800 w 12244021"/>
              <a:gd name="connsiteY2" fmla="*/ 4484270 h 6597128"/>
              <a:gd name="connsiteX3" fmla="*/ 0 w 12244021"/>
              <a:gd name="connsiteY3" fmla="*/ 6597128 h 6597128"/>
              <a:gd name="connsiteX4" fmla="*/ 38100 w 12244021"/>
              <a:gd name="connsiteY4" fmla="*/ 0 h 6597128"/>
              <a:gd name="connsiteX0" fmla="*/ 50800 w 12244021"/>
              <a:gd name="connsiteY0" fmla="*/ 309932 h 5800159"/>
              <a:gd name="connsiteX1" fmla="*/ 12242800 w 12244021"/>
              <a:gd name="connsiteY1" fmla="*/ 0 h 5800159"/>
              <a:gd name="connsiteX2" fmla="*/ 12242800 w 12244021"/>
              <a:gd name="connsiteY2" fmla="*/ 3687301 h 5800159"/>
              <a:gd name="connsiteX3" fmla="*/ 0 w 12244021"/>
              <a:gd name="connsiteY3" fmla="*/ 5800159 h 5800159"/>
              <a:gd name="connsiteX4" fmla="*/ 50800 w 12244021"/>
              <a:gd name="connsiteY4" fmla="*/ 309932 h 5800159"/>
              <a:gd name="connsiteX0" fmla="*/ 12700 w 12244021"/>
              <a:gd name="connsiteY0" fmla="*/ 14759 h 5800159"/>
              <a:gd name="connsiteX1" fmla="*/ 12242800 w 12244021"/>
              <a:gd name="connsiteY1" fmla="*/ 0 h 5800159"/>
              <a:gd name="connsiteX2" fmla="*/ 12242800 w 12244021"/>
              <a:gd name="connsiteY2" fmla="*/ 3687301 h 5800159"/>
              <a:gd name="connsiteX3" fmla="*/ 0 w 12244021"/>
              <a:gd name="connsiteY3" fmla="*/ 5800159 h 5800159"/>
              <a:gd name="connsiteX4" fmla="*/ 12700 w 12244021"/>
              <a:gd name="connsiteY4" fmla="*/ 14759 h 5800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4021" h="5800159">
                <a:moveTo>
                  <a:pt x="12700" y="14759"/>
                </a:moveTo>
                <a:lnTo>
                  <a:pt x="12242800" y="0"/>
                </a:lnTo>
                <a:cubicBezTo>
                  <a:pt x="12247033" y="1494757"/>
                  <a:pt x="12238567" y="2192544"/>
                  <a:pt x="12242800" y="3687301"/>
                </a:cubicBezTo>
                <a:lnTo>
                  <a:pt x="0" y="5800159"/>
                </a:lnTo>
                <a:cubicBezTo>
                  <a:pt x="4233" y="3871692"/>
                  <a:pt x="8467" y="1943226"/>
                  <a:pt x="12700" y="14759"/>
                </a:cubicBezTo>
                <a:close/>
              </a:path>
            </a:pathLst>
          </a:cu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userDrawn="1"/>
        </p:nvSpPr>
        <p:spPr>
          <a:xfrm>
            <a:off x="745190" y="390831"/>
            <a:ext cx="10701620" cy="6076338"/>
          </a:xfrm>
          <a:prstGeom prst="rect">
            <a:avLst/>
          </a:prstGeom>
          <a:solidFill>
            <a:schemeClr val="bg1"/>
          </a:solidFill>
          <a:ln>
            <a:solidFill>
              <a:schemeClr val="bg1"/>
            </a:solidFill>
          </a:ln>
          <a:effectLst>
            <a:outerShdw blurRad="387350" dist="50800" dir="2700000" algn="tl"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1559" y="768116"/>
            <a:ext cx="9857439" cy="793196"/>
          </a:xfrm>
          <a:prstGeom prst="rect">
            <a:avLst/>
          </a:prstGeom>
        </p:spPr>
        <p:txBody>
          <a:bodyPr vert="horz"/>
          <a:lstStyle>
            <a:lvl1pPr>
              <a:defRPr sz="4000">
                <a:solidFill>
                  <a:schemeClr val="accent1"/>
                </a:solidFill>
              </a:defRPr>
            </a:lvl1pPr>
          </a:lstStyle>
          <a:p>
            <a:r>
              <a:rPr lang="en-US" dirty="0"/>
              <a:t>Click to edit Master title style</a:t>
            </a:r>
          </a:p>
        </p:txBody>
      </p:sp>
      <p:sp>
        <p:nvSpPr>
          <p:cNvPr id="5" name="Content Placeholder 15"/>
          <p:cNvSpPr>
            <a:spLocks noGrp="1"/>
          </p:cNvSpPr>
          <p:nvPr>
            <p:ph sz="quarter" idx="13"/>
          </p:nvPr>
        </p:nvSpPr>
        <p:spPr>
          <a:xfrm>
            <a:off x="1151560" y="1804000"/>
            <a:ext cx="4421698" cy="2928454"/>
          </a:xfrm>
          <a:prstGeom prst="rect">
            <a:avLst/>
          </a:prstGeom>
        </p:spPr>
        <p:txBody>
          <a:bodyPr/>
          <a:lstStyle>
            <a:lvl1pPr marL="285750" indent="-285750">
              <a:lnSpc>
                <a:spcPts val="1800"/>
              </a:lnSpc>
              <a:spcBef>
                <a:spcPts val="600"/>
              </a:spcBef>
              <a:spcAft>
                <a:spcPts val="600"/>
              </a:spcAft>
              <a:buFont typeface="Arial"/>
              <a:buChar char="•"/>
              <a:defRPr sz="2200"/>
            </a:lvl1pPr>
            <a:lvl2pPr marL="742950" indent="-285750">
              <a:lnSpc>
                <a:spcPts val="1800"/>
              </a:lnSpc>
              <a:spcBef>
                <a:spcPts val="600"/>
              </a:spcBef>
              <a:spcAft>
                <a:spcPts val="600"/>
              </a:spcAft>
              <a:buFont typeface="Arial"/>
              <a:buChar char="•"/>
              <a:defRPr sz="2200"/>
            </a:lvl2pPr>
            <a:lvl3pPr marL="1200150" indent="-285750">
              <a:lnSpc>
                <a:spcPts val="1800"/>
              </a:lnSpc>
              <a:spcBef>
                <a:spcPts val="600"/>
              </a:spcBef>
              <a:spcAft>
                <a:spcPts val="600"/>
              </a:spcAft>
              <a:buFont typeface="Arial"/>
              <a:buChar char="•"/>
              <a:defRPr sz="2200"/>
            </a:lvl3pPr>
            <a:lvl4pPr marL="1657350" indent="-285750">
              <a:lnSpc>
                <a:spcPts val="1800"/>
              </a:lnSpc>
              <a:spcBef>
                <a:spcPts val="600"/>
              </a:spcBef>
              <a:spcAft>
                <a:spcPts val="600"/>
              </a:spcAft>
              <a:buFont typeface="Arial"/>
              <a:buChar char="•"/>
              <a:defRPr sz="2200"/>
            </a:lvl4pPr>
            <a:lvl5pPr marL="2114550" indent="-285750">
              <a:lnSpc>
                <a:spcPts val="1800"/>
              </a:lnSpc>
              <a:spcBef>
                <a:spcPts val="600"/>
              </a:spcBef>
              <a:spcAft>
                <a:spcPts val="600"/>
              </a:spcAft>
              <a:buFont typeface="Arial"/>
              <a:buChar char="•"/>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15"/>
          <p:cNvSpPr>
            <a:spLocks noGrp="1"/>
          </p:cNvSpPr>
          <p:nvPr>
            <p:ph sz="quarter" idx="14"/>
          </p:nvPr>
        </p:nvSpPr>
        <p:spPr>
          <a:xfrm>
            <a:off x="6004902" y="1804000"/>
            <a:ext cx="5004096" cy="2928454"/>
          </a:xfrm>
          <a:prstGeom prst="rect">
            <a:avLst/>
          </a:prstGeom>
        </p:spPr>
        <p:txBody>
          <a:bodyPr/>
          <a:lstStyle>
            <a:lvl1pPr marL="285750" indent="-285750">
              <a:lnSpc>
                <a:spcPts val="1800"/>
              </a:lnSpc>
              <a:spcBef>
                <a:spcPts val="600"/>
              </a:spcBef>
              <a:spcAft>
                <a:spcPts val="600"/>
              </a:spcAft>
              <a:buFont typeface="Arial"/>
              <a:buChar char="•"/>
              <a:defRPr sz="2200"/>
            </a:lvl1pPr>
            <a:lvl2pPr marL="742950" indent="-285750">
              <a:lnSpc>
                <a:spcPts val="1800"/>
              </a:lnSpc>
              <a:spcBef>
                <a:spcPts val="600"/>
              </a:spcBef>
              <a:spcAft>
                <a:spcPts val="600"/>
              </a:spcAft>
              <a:buFont typeface="Arial"/>
              <a:buChar char="•"/>
              <a:defRPr sz="2200"/>
            </a:lvl2pPr>
            <a:lvl3pPr marL="1200150" indent="-285750">
              <a:lnSpc>
                <a:spcPts val="1800"/>
              </a:lnSpc>
              <a:spcBef>
                <a:spcPts val="600"/>
              </a:spcBef>
              <a:spcAft>
                <a:spcPts val="600"/>
              </a:spcAft>
              <a:buFont typeface="Arial"/>
              <a:buChar char="•"/>
              <a:defRPr sz="2200"/>
            </a:lvl3pPr>
            <a:lvl4pPr marL="1657350" indent="-285750">
              <a:lnSpc>
                <a:spcPts val="1800"/>
              </a:lnSpc>
              <a:spcBef>
                <a:spcPts val="600"/>
              </a:spcBef>
              <a:spcAft>
                <a:spcPts val="600"/>
              </a:spcAft>
              <a:buFont typeface="Arial"/>
              <a:buChar char="•"/>
              <a:defRPr sz="2200"/>
            </a:lvl4pPr>
            <a:lvl5pPr marL="2114550" indent="-285750">
              <a:lnSpc>
                <a:spcPts val="1800"/>
              </a:lnSpc>
              <a:spcBef>
                <a:spcPts val="600"/>
              </a:spcBef>
              <a:spcAft>
                <a:spcPts val="600"/>
              </a:spcAft>
              <a:buFont typeface="Arial"/>
              <a:buChar char="•"/>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6461012"/>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2"/>
          <p:cNvSpPr/>
          <p:nvPr userDrawn="1"/>
        </p:nvSpPr>
        <p:spPr>
          <a:xfrm>
            <a:off x="-8466" y="1"/>
            <a:ext cx="12205614" cy="5676899"/>
          </a:xfrm>
          <a:custGeom>
            <a:avLst/>
            <a:gdLst>
              <a:gd name="connsiteX0" fmla="*/ 0 w 12192000"/>
              <a:gd name="connsiteY0" fmla="*/ 0 h 5015582"/>
              <a:gd name="connsiteX1" fmla="*/ 12192000 w 12192000"/>
              <a:gd name="connsiteY1" fmla="*/ 0 h 5015582"/>
              <a:gd name="connsiteX2" fmla="*/ 12192000 w 12192000"/>
              <a:gd name="connsiteY2" fmla="*/ 5015582 h 5015582"/>
              <a:gd name="connsiteX3" fmla="*/ 0 w 12192000"/>
              <a:gd name="connsiteY3" fmla="*/ 5015582 h 5015582"/>
              <a:gd name="connsiteX4" fmla="*/ 0 w 12192000"/>
              <a:gd name="connsiteY4" fmla="*/ 0 h 5015582"/>
              <a:gd name="connsiteX0" fmla="*/ 0 w 12192000"/>
              <a:gd name="connsiteY0" fmla="*/ 0 h 6051057"/>
              <a:gd name="connsiteX1" fmla="*/ 12192000 w 12192000"/>
              <a:gd name="connsiteY1" fmla="*/ 0 h 6051057"/>
              <a:gd name="connsiteX2" fmla="*/ 12192000 w 12192000"/>
              <a:gd name="connsiteY2" fmla="*/ 5015582 h 6051057"/>
              <a:gd name="connsiteX3" fmla="*/ 0 w 12192000"/>
              <a:gd name="connsiteY3" fmla="*/ 6051057 h 6051057"/>
              <a:gd name="connsiteX4" fmla="*/ 0 w 12192000"/>
              <a:gd name="connsiteY4" fmla="*/ 0 h 6051057"/>
              <a:gd name="connsiteX0" fmla="*/ 0 w 12204700"/>
              <a:gd name="connsiteY0" fmla="*/ 0 h 6051057"/>
              <a:gd name="connsiteX1" fmla="*/ 12192000 w 12204700"/>
              <a:gd name="connsiteY1" fmla="*/ 0 h 6051057"/>
              <a:gd name="connsiteX2" fmla="*/ 12204700 w 12204700"/>
              <a:gd name="connsiteY2" fmla="*/ 4484270 h 6051057"/>
              <a:gd name="connsiteX3" fmla="*/ 0 w 12204700"/>
              <a:gd name="connsiteY3" fmla="*/ 6051057 h 6051057"/>
              <a:gd name="connsiteX4" fmla="*/ 0 w 12204700"/>
              <a:gd name="connsiteY4" fmla="*/ 0 h 6051057"/>
              <a:gd name="connsiteX0" fmla="*/ 38100 w 12242800"/>
              <a:gd name="connsiteY0" fmla="*/ 0 h 6597128"/>
              <a:gd name="connsiteX1" fmla="*/ 12230100 w 12242800"/>
              <a:gd name="connsiteY1" fmla="*/ 0 h 6597128"/>
              <a:gd name="connsiteX2" fmla="*/ 12242800 w 12242800"/>
              <a:gd name="connsiteY2" fmla="*/ 4484270 h 6597128"/>
              <a:gd name="connsiteX3" fmla="*/ 0 w 12242800"/>
              <a:gd name="connsiteY3" fmla="*/ 6597128 h 6597128"/>
              <a:gd name="connsiteX4" fmla="*/ 38100 w 12242800"/>
              <a:gd name="connsiteY4" fmla="*/ 0 h 6597128"/>
              <a:gd name="connsiteX0" fmla="*/ 12620 w 12242800"/>
              <a:gd name="connsiteY0" fmla="*/ 0 h 6597128"/>
              <a:gd name="connsiteX1" fmla="*/ 12230100 w 12242800"/>
              <a:gd name="connsiteY1" fmla="*/ 0 h 6597128"/>
              <a:gd name="connsiteX2" fmla="*/ 12242800 w 12242800"/>
              <a:gd name="connsiteY2" fmla="*/ 4484270 h 6597128"/>
              <a:gd name="connsiteX3" fmla="*/ 0 w 12242800"/>
              <a:gd name="connsiteY3" fmla="*/ 6597128 h 6597128"/>
              <a:gd name="connsiteX4" fmla="*/ 12620 w 12242800"/>
              <a:gd name="connsiteY4" fmla="*/ 0 h 6597128"/>
              <a:gd name="connsiteX0" fmla="*/ 12620 w 12247965"/>
              <a:gd name="connsiteY0" fmla="*/ 0 h 6597128"/>
              <a:gd name="connsiteX1" fmla="*/ 12247092 w 12247965"/>
              <a:gd name="connsiteY1" fmla="*/ 0 h 6597128"/>
              <a:gd name="connsiteX2" fmla="*/ 12242800 w 12247965"/>
              <a:gd name="connsiteY2" fmla="*/ 4484270 h 6597128"/>
              <a:gd name="connsiteX3" fmla="*/ 0 w 12247965"/>
              <a:gd name="connsiteY3" fmla="*/ 6597128 h 6597128"/>
              <a:gd name="connsiteX4" fmla="*/ 12620 w 12247965"/>
              <a:gd name="connsiteY4" fmla="*/ 0 h 6597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7965" h="6597128">
                <a:moveTo>
                  <a:pt x="12620" y="0"/>
                </a:moveTo>
                <a:lnTo>
                  <a:pt x="12247092" y="0"/>
                </a:lnTo>
                <a:cubicBezTo>
                  <a:pt x="12251325" y="1494757"/>
                  <a:pt x="12238567" y="2989513"/>
                  <a:pt x="12242800" y="4484270"/>
                </a:cubicBezTo>
                <a:lnTo>
                  <a:pt x="0" y="6597128"/>
                </a:lnTo>
                <a:cubicBezTo>
                  <a:pt x="4207" y="4398085"/>
                  <a:pt x="8413" y="2199043"/>
                  <a:pt x="12620" y="0"/>
                </a:cubicBezTo>
                <a:close/>
              </a:path>
            </a:pathLst>
          </a:cu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3"/>
          <p:cNvSpPr txBox="1">
            <a:spLocks/>
          </p:cNvSpPr>
          <p:nvPr userDrawn="1"/>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92C2C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290763-56FF-496B-9DA6-3D5721CD45A8}" type="slidenum">
              <a:rPr lang="en-US" smtClean="0"/>
              <a:pPr/>
              <a:t>‹#›</a:t>
            </a:fld>
            <a:endParaRPr lang="en-US" dirty="0"/>
          </a:p>
        </p:txBody>
      </p:sp>
      <p:sp>
        <p:nvSpPr>
          <p:cNvPr id="9" name="Title 1"/>
          <p:cNvSpPr>
            <a:spLocks noGrp="1"/>
          </p:cNvSpPr>
          <p:nvPr>
            <p:ph type="title"/>
          </p:nvPr>
        </p:nvSpPr>
        <p:spPr>
          <a:xfrm>
            <a:off x="608012" y="465423"/>
            <a:ext cx="10934701" cy="624427"/>
          </a:xfrm>
          <a:prstGeom prst="rect">
            <a:avLst/>
          </a:prstGeom>
        </p:spPr>
        <p:txBody>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21155277"/>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0" y="0"/>
            <a:ext cx="6058589"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13"/>
          <p:cNvSpPr>
            <a:spLocks noGrp="1"/>
          </p:cNvSpPr>
          <p:nvPr>
            <p:ph type="title"/>
          </p:nvPr>
        </p:nvSpPr>
        <p:spPr>
          <a:xfrm>
            <a:off x="6301257" y="1908214"/>
            <a:ext cx="4675385" cy="1503971"/>
          </a:xfrm>
          <a:prstGeom prst="rect">
            <a:avLst/>
          </a:prstGeom>
        </p:spPr>
        <p:txBody>
          <a:bodyPr/>
          <a:lstStyle>
            <a:lvl1pPr>
              <a:lnSpc>
                <a:spcPts val="5000"/>
              </a:lnSpc>
              <a:defRPr sz="4500">
                <a:solidFill>
                  <a:schemeClr val="accent2"/>
                </a:solidFill>
              </a:defRPr>
            </a:lvl1pPr>
          </a:lstStyle>
          <a:p>
            <a:r>
              <a:rPr lang="en-US" dirty="0"/>
              <a:t>Click to edit Master title style</a:t>
            </a:r>
          </a:p>
        </p:txBody>
      </p:sp>
      <p:sp>
        <p:nvSpPr>
          <p:cNvPr id="16" name="Content Placeholder 15"/>
          <p:cNvSpPr>
            <a:spLocks noGrp="1"/>
          </p:cNvSpPr>
          <p:nvPr>
            <p:ph sz="quarter" idx="13" hasCustomPrompt="1"/>
          </p:nvPr>
        </p:nvSpPr>
        <p:spPr>
          <a:xfrm>
            <a:off x="6301257" y="3777866"/>
            <a:ext cx="5465398" cy="2418805"/>
          </a:xfrm>
          <a:prstGeom prst="rect">
            <a:avLst/>
          </a:prstGeom>
        </p:spPr>
        <p:txBody>
          <a:bodyPr/>
          <a:lstStyle>
            <a:lvl1pPr marL="0" indent="0">
              <a:lnSpc>
                <a:spcPts val="2400"/>
              </a:lnSpc>
              <a:spcBef>
                <a:spcPts val="600"/>
              </a:spcBef>
              <a:spcAft>
                <a:spcPts val="600"/>
              </a:spcAft>
              <a:buFontTx/>
              <a:buNone/>
              <a:defRPr sz="1600" baseline="0">
                <a:latin typeface="+mn-lt"/>
              </a:defRPr>
            </a:lvl1pPr>
            <a:lvl2pPr marL="457200" indent="0">
              <a:lnSpc>
                <a:spcPts val="2200"/>
              </a:lnSpc>
              <a:spcBef>
                <a:spcPts val="600"/>
              </a:spcBef>
              <a:spcAft>
                <a:spcPts val="600"/>
              </a:spcAft>
              <a:buFontTx/>
              <a:buNone/>
              <a:defRPr sz="1600"/>
            </a:lvl2pPr>
            <a:lvl3pPr marL="914400" indent="0">
              <a:lnSpc>
                <a:spcPts val="2200"/>
              </a:lnSpc>
              <a:spcBef>
                <a:spcPts val="600"/>
              </a:spcBef>
              <a:spcAft>
                <a:spcPts val="600"/>
              </a:spcAft>
              <a:buFontTx/>
              <a:buNone/>
              <a:defRPr sz="1600"/>
            </a:lvl3pPr>
            <a:lvl4pPr marL="1371600" indent="0">
              <a:lnSpc>
                <a:spcPts val="2200"/>
              </a:lnSpc>
              <a:spcBef>
                <a:spcPts val="600"/>
              </a:spcBef>
              <a:spcAft>
                <a:spcPts val="600"/>
              </a:spcAft>
              <a:buFontTx/>
              <a:buNone/>
              <a:defRPr sz="1600"/>
            </a:lvl4pPr>
            <a:lvl5pPr marL="1828800" indent="0">
              <a:lnSpc>
                <a:spcPts val="2200"/>
              </a:lnSpc>
              <a:spcBef>
                <a:spcPts val="600"/>
              </a:spcBef>
              <a:spcAft>
                <a:spcPts val="600"/>
              </a:spcAft>
              <a:buFontTx/>
              <a:buNone/>
              <a:defRPr sz="1600"/>
            </a:lvl5pPr>
          </a:lstStyle>
          <a:p>
            <a:pPr lvl="0"/>
            <a:r>
              <a:rPr lang="en-US" sz="2000" baseline="0" dirty="0" err="1">
                <a:solidFill>
                  <a:schemeClr val="bg1">
                    <a:lumMod val="50000"/>
                  </a:schemeClr>
                </a:solidFill>
                <a:latin typeface="Lato" charset="0"/>
                <a:ea typeface="Lato" charset="0"/>
                <a:cs typeface="Lato" charset="0"/>
              </a:rPr>
              <a:t>Lorem</a:t>
            </a:r>
            <a:r>
              <a:rPr lang="en-US" sz="2000" baseline="0" dirty="0">
                <a:solidFill>
                  <a:schemeClr val="bg1">
                    <a:lumMod val="50000"/>
                  </a:schemeClr>
                </a:solidFill>
                <a:latin typeface="Lato" charset="0"/>
                <a:ea typeface="Lato" charset="0"/>
                <a:cs typeface="Lato" charset="0"/>
              </a:rPr>
              <a:t> </a:t>
            </a:r>
            <a:r>
              <a:rPr lang="en-US" sz="2000" baseline="0" dirty="0" err="1">
                <a:solidFill>
                  <a:schemeClr val="bg1">
                    <a:lumMod val="50000"/>
                  </a:schemeClr>
                </a:solidFill>
                <a:latin typeface="Lato" charset="0"/>
                <a:ea typeface="Lato" charset="0"/>
                <a:cs typeface="Lato" charset="0"/>
              </a:rPr>
              <a:t>ipsum</a:t>
            </a:r>
            <a:r>
              <a:rPr lang="en-US" sz="2000" baseline="0" dirty="0">
                <a:solidFill>
                  <a:schemeClr val="bg1">
                    <a:lumMod val="50000"/>
                  </a:schemeClr>
                </a:solidFill>
                <a:latin typeface="Lato" charset="0"/>
                <a:ea typeface="Lato" charset="0"/>
                <a:cs typeface="Lato" charset="0"/>
              </a:rPr>
              <a:t> dolor sit </a:t>
            </a:r>
            <a:r>
              <a:rPr lang="en-US" sz="2000" baseline="0" dirty="0" err="1">
                <a:solidFill>
                  <a:schemeClr val="bg1">
                    <a:lumMod val="50000"/>
                  </a:schemeClr>
                </a:solidFill>
                <a:latin typeface="Lato" charset="0"/>
                <a:ea typeface="Lato" charset="0"/>
                <a:cs typeface="Lato" charset="0"/>
              </a:rPr>
              <a:t>amet</a:t>
            </a:r>
            <a:r>
              <a:rPr lang="en-US" sz="2000" baseline="0" dirty="0">
                <a:solidFill>
                  <a:schemeClr val="bg1">
                    <a:lumMod val="50000"/>
                  </a:schemeClr>
                </a:solidFill>
                <a:latin typeface="Lato" charset="0"/>
                <a:ea typeface="Lato" charset="0"/>
                <a:cs typeface="Lato" charset="0"/>
              </a:rPr>
              <a:t>, </a:t>
            </a:r>
            <a:r>
              <a:rPr lang="en-US" sz="2000" baseline="0" dirty="0" err="1">
                <a:solidFill>
                  <a:schemeClr val="bg1">
                    <a:lumMod val="50000"/>
                  </a:schemeClr>
                </a:solidFill>
                <a:latin typeface="Lato" charset="0"/>
                <a:ea typeface="Lato" charset="0"/>
                <a:cs typeface="Lato" charset="0"/>
              </a:rPr>
              <a:t>consectetur</a:t>
            </a:r>
            <a:r>
              <a:rPr lang="en-US" sz="2000" baseline="0" dirty="0">
                <a:solidFill>
                  <a:schemeClr val="bg1">
                    <a:lumMod val="50000"/>
                  </a:schemeClr>
                </a:solidFill>
                <a:latin typeface="Lato" charset="0"/>
                <a:ea typeface="Lato" charset="0"/>
                <a:cs typeface="Lato" charset="0"/>
              </a:rPr>
              <a:t> </a:t>
            </a:r>
            <a:r>
              <a:rPr lang="en-US" sz="2000" baseline="0" dirty="0" err="1">
                <a:solidFill>
                  <a:schemeClr val="bg1">
                    <a:lumMod val="50000"/>
                  </a:schemeClr>
                </a:solidFill>
                <a:latin typeface="Lato" charset="0"/>
                <a:ea typeface="Lato" charset="0"/>
                <a:cs typeface="Lato" charset="0"/>
              </a:rPr>
              <a:t>adipiscing</a:t>
            </a:r>
            <a:r>
              <a:rPr lang="en-US" sz="2000" baseline="0" dirty="0">
                <a:solidFill>
                  <a:schemeClr val="bg1">
                    <a:lumMod val="50000"/>
                  </a:schemeClr>
                </a:solidFill>
                <a:latin typeface="Lato" charset="0"/>
                <a:ea typeface="Lato" charset="0"/>
                <a:cs typeface="Lato" charset="0"/>
              </a:rPr>
              <a:t> </a:t>
            </a:r>
            <a:r>
              <a:rPr lang="en-US" sz="2000" baseline="0" dirty="0" err="1">
                <a:solidFill>
                  <a:schemeClr val="bg1">
                    <a:lumMod val="50000"/>
                  </a:schemeClr>
                </a:solidFill>
                <a:latin typeface="Lato" charset="0"/>
                <a:ea typeface="Lato" charset="0"/>
                <a:cs typeface="Lato" charset="0"/>
              </a:rPr>
              <a:t>elit</a:t>
            </a:r>
            <a:r>
              <a:rPr lang="en-US" sz="2000" baseline="0" dirty="0">
                <a:solidFill>
                  <a:schemeClr val="bg1">
                    <a:lumMod val="50000"/>
                  </a:schemeClr>
                </a:solidFill>
                <a:latin typeface="Lato" charset="0"/>
                <a:ea typeface="Lato" charset="0"/>
                <a:cs typeface="Lato" charset="0"/>
              </a:rPr>
              <a:t>, </a:t>
            </a:r>
            <a:r>
              <a:rPr lang="en-US" sz="2000" baseline="0" dirty="0" err="1">
                <a:solidFill>
                  <a:schemeClr val="bg1">
                    <a:lumMod val="50000"/>
                  </a:schemeClr>
                </a:solidFill>
                <a:latin typeface="Lato" charset="0"/>
                <a:ea typeface="Lato" charset="0"/>
                <a:cs typeface="Lato" charset="0"/>
              </a:rPr>
              <a:t>sed</a:t>
            </a:r>
            <a:r>
              <a:rPr lang="en-US" sz="2000" baseline="0" dirty="0">
                <a:solidFill>
                  <a:schemeClr val="bg1">
                    <a:lumMod val="50000"/>
                  </a:schemeClr>
                </a:solidFill>
                <a:latin typeface="Lato" charset="0"/>
                <a:ea typeface="Lato" charset="0"/>
                <a:cs typeface="Lato" charset="0"/>
              </a:rPr>
              <a:t> do </a:t>
            </a:r>
            <a:r>
              <a:rPr lang="en-US" sz="2000" baseline="0" dirty="0" err="1">
                <a:solidFill>
                  <a:schemeClr val="bg1">
                    <a:lumMod val="50000"/>
                  </a:schemeClr>
                </a:solidFill>
                <a:latin typeface="Lato" charset="0"/>
                <a:ea typeface="Lato" charset="0"/>
                <a:cs typeface="Lato" charset="0"/>
              </a:rPr>
              <a:t>eiusmod</a:t>
            </a:r>
            <a:r>
              <a:rPr lang="en-US" sz="2000" baseline="0" dirty="0">
                <a:solidFill>
                  <a:schemeClr val="bg1">
                    <a:lumMod val="50000"/>
                  </a:schemeClr>
                </a:solidFill>
                <a:latin typeface="Lato" charset="0"/>
                <a:ea typeface="Lato" charset="0"/>
                <a:cs typeface="Lato" charset="0"/>
              </a:rPr>
              <a:t> </a:t>
            </a:r>
            <a:r>
              <a:rPr lang="en-US" sz="2000" baseline="0" dirty="0" err="1">
                <a:solidFill>
                  <a:schemeClr val="bg1">
                    <a:lumMod val="50000"/>
                  </a:schemeClr>
                </a:solidFill>
                <a:latin typeface="Lato" charset="0"/>
                <a:ea typeface="Lato" charset="0"/>
                <a:cs typeface="Lato" charset="0"/>
              </a:rPr>
              <a:t>tempor</a:t>
            </a:r>
            <a:r>
              <a:rPr lang="en-US" sz="2000" baseline="0" dirty="0">
                <a:solidFill>
                  <a:schemeClr val="bg1">
                    <a:lumMod val="50000"/>
                  </a:schemeClr>
                </a:solidFill>
                <a:latin typeface="Lato" charset="0"/>
                <a:ea typeface="Lato" charset="0"/>
                <a:cs typeface="Lato" charset="0"/>
              </a:rPr>
              <a:t> </a:t>
            </a:r>
            <a:r>
              <a:rPr lang="en-US" sz="2000" baseline="0" dirty="0" err="1">
                <a:solidFill>
                  <a:schemeClr val="bg1">
                    <a:lumMod val="50000"/>
                  </a:schemeClr>
                </a:solidFill>
                <a:latin typeface="Lato" charset="0"/>
                <a:ea typeface="Lato" charset="0"/>
                <a:cs typeface="Lato" charset="0"/>
              </a:rPr>
              <a:t>incididunt</a:t>
            </a:r>
            <a:r>
              <a:rPr lang="en-US" sz="2000" baseline="0" dirty="0">
                <a:solidFill>
                  <a:schemeClr val="bg1">
                    <a:lumMod val="50000"/>
                  </a:schemeClr>
                </a:solidFill>
                <a:latin typeface="Lato" charset="0"/>
                <a:ea typeface="Lato" charset="0"/>
                <a:cs typeface="Lato" charset="0"/>
              </a:rPr>
              <a:t> </a:t>
            </a:r>
            <a:r>
              <a:rPr lang="en-US" sz="2000" baseline="0" dirty="0" err="1">
                <a:solidFill>
                  <a:schemeClr val="bg1">
                    <a:lumMod val="50000"/>
                  </a:schemeClr>
                </a:solidFill>
                <a:latin typeface="Lato" charset="0"/>
                <a:ea typeface="Lato" charset="0"/>
                <a:cs typeface="Lato" charset="0"/>
              </a:rPr>
              <a:t>ut</a:t>
            </a:r>
            <a:r>
              <a:rPr lang="en-US" sz="2000" baseline="0" dirty="0">
                <a:solidFill>
                  <a:schemeClr val="bg1">
                    <a:lumMod val="50000"/>
                  </a:schemeClr>
                </a:solidFill>
                <a:latin typeface="Lato" charset="0"/>
                <a:ea typeface="Lato" charset="0"/>
                <a:cs typeface="Lato" charset="0"/>
              </a:rPr>
              <a:t> </a:t>
            </a:r>
            <a:r>
              <a:rPr lang="en-US" sz="2000" baseline="0" dirty="0" err="1">
                <a:solidFill>
                  <a:schemeClr val="bg1">
                    <a:lumMod val="50000"/>
                  </a:schemeClr>
                </a:solidFill>
                <a:latin typeface="Lato" charset="0"/>
                <a:ea typeface="Lato" charset="0"/>
                <a:cs typeface="Lato" charset="0"/>
              </a:rPr>
              <a:t>labore</a:t>
            </a:r>
            <a:r>
              <a:rPr lang="en-US" sz="2000" baseline="0" dirty="0">
                <a:solidFill>
                  <a:schemeClr val="bg1">
                    <a:lumMod val="50000"/>
                  </a:schemeClr>
                </a:solidFill>
                <a:latin typeface="Lato" charset="0"/>
                <a:ea typeface="Lato" charset="0"/>
                <a:cs typeface="Lato" charset="0"/>
              </a:rPr>
              <a:t> et </a:t>
            </a:r>
            <a:r>
              <a:rPr lang="en-US" sz="2000" baseline="0" dirty="0" err="1">
                <a:solidFill>
                  <a:schemeClr val="bg1">
                    <a:lumMod val="50000"/>
                  </a:schemeClr>
                </a:solidFill>
                <a:latin typeface="Lato" charset="0"/>
                <a:ea typeface="Lato" charset="0"/>
                <a:cs typeface="Lato" charset="0"/>
              </a:rPr>
              <a:t>dolore</a:t>
            </a:r>
            <a:r>
              <a:rPr lang="en-US" sz="2000" baseline="0" dirty="0">
                <a:solidFill>
                  <a:schemeClr val="bg1">
                    <a:lumMod val="50000"/>
                  </a:schemeClr>
                </a:solidFill>
                <a:latin typeface="Lato" charset="0"/>
                <a:ea typeface="Lato" charset="0"/>
                <a:cs typeface="Lato" charset="0"/>
              </a:rPr>
              <a:t> magna </a:t>
            </a:r>
            <a:r>
              <a:rPr lang="en-US" sz="2000" baseline="0" dirty="0" err="1">
                <a:solidFill>
                  <a:schemeClr val="bg1">
                    <a:lumMod val="50000"/>
                  </a:schemeClr>
                </a:solidFill>
                <a:latin typeface="Lato" charset="0"/>
                <a:ea typeface="Lato" charset="0"/>
                <a:cs typeface="Lato" charset="0"/>
              </a:rPr>
              <a:t>aliqua</a:t>
            </a:r>
            <a:r>
              <a:rPr lang="en-US" sz="2000" baseline="0" dirty="0">
                <a:solidFill>
                  <a:schemeClr val="bg1">
                    <a:lumMod val="50000"/>
                  </a:schemeClr>
                </a:solidFill>
                <a:latin typeface="Lato" charset="0"/>
                <a:ea typeface="Lato" charset="0"/>
                <a:cs typeface="Lato" charset="0"/>
              </a:rPr>
              <a:t>. </a:t>
            </a:r>
            <a:r>
              <a:rPr lang="en-US" sz="2000" baseline="0" dirty="0" err="1">
                <a:solidFill>
                  <a:schemeClr val="bg1">
                    <a:lumMod val="50000"/>
                  </a:schemeClr>
                </a:solidFill>
                <a:latin typeface="Lato" charset="0"/>
                <a:ea typeface="Lato" charset="0"/>
                <a:cs typeface="Lato" charset="0"/>
              </a:rPr>
              <a:t>Ut</a:t>
            </a:r>
            <a:r>
              <a:rPr lang="en-US" sz="2000" baseline="0" dirty="0">
                <a:solidFill>
                  <a:schemeClr val="bg1">
                    <a:lumMod val="50000"/>
                  </a:schemeClr>
                </a:solidFill>
                <a:latin typeface="Lato" charset="0"/>
                <a:ea typeface="Lato" charset="0"/>
                <a:cs typeface="Lato" charset="0"/>
              </a:rPr>
              <a:t> </a:t>
            </a:r>
            <a:r>
              <a:rPr lang="en-US" sz="2000" baseline="0" dirty="0" err="1">
                <a:solidFill>
                  <a:schemeClr val="bg1">
                    <a:lumMod val="50000"/>
                  </a:schemeClr>
                </a:solidFill>
                <a:latin typeface="Lato" charset="0"/>
                <a:ea typeface="Lato" charset="0"/>
                <a:cs typeface="Lato" charset="0"/>
              </a:rPr>
              <a:t>enim</a:t>
            </a:r>
            <a:r>
              <a:rPr lang="en-US" sz="2000" baseline="0" dirty="0">
                <a:solidFill>
                  <a:schemeClr val="bg1">
                    <a:lumMod val="50000"/>
                  </a:schemeClr>
                </a:solidFill>
                <a:latin typeface="Lato" charset="0"/>
                <a:ea typeface="Lato" charset="0"/>
                <a:cs typeface="Lato" charset="0"/>
              </a:rPr>
              <a:t> ad minim </a:t>
            </a:r>
            <a:r>
              <a:rPr lang="en-US" sz="2000" baseline="0" dirty="0" err="1">
                <a:solidFill>
                  <a:schemeClr val="bg1">
                    <a:lumMod val="50000"/>
                  </a:schemeClr>
                </a:solidFill>
                <a:latin typeface="Lato" charset="0"/>
                <a:ea typeface="Lato" charset="0"/>
                <a:cs typeface="Lato" charset="0"/>
              </a:rPr>
              <a:t>veniam</a:t>
            </a:r>
            <a:r>
              <a:rPr lang="en-US" sz="2000" baseline="0" dirty="0">
                <a:solidFill>
                  <a:schemeClr val="bg1">
                    <a:lumMod val="50000"/>
                  </a:schemeClr>
                </a:solidFill>
                <a:latin typeface="Lato" charset="0"/>
                <a:ea typeface="Lato" charset="0"/>
                <a:cs typeface="Lato" charset="0"/>
              </a:rPr>
              <a:t>, </a:t>
            </a:r>
            <a:r>
              <a:rPr lang="en-US" sz="2000" baseline="0" dirty="0" err="1">
                <a:solidFill>
                  <a:schemeClr val="bg1">
                    <a:lumMod val="50000"/>
                  </a:schemeClr>
                </a:solidFill>
                <a:latin typeface="Lato" charset="0"/>
                <a:ea typeface="Lato" charset="0"/>
                <a:cs typeface="Lato" charset="0"/>
              </a:rPr>
              <a:t>quis</a:t>
            </a:r>
            <a:r>
              <a:rPr lang="en-US" sz="2000" baseline="0" dirty="0">
                <a:solidFill>
                  <a:schemeClr val="bg1">
                    <a:lumMod val="50000"/>
                  </a:schemeClr>
                </a:solidFill>
                <a:latin typeface="Lato" charset="0"/>
                <a:ea typeface="Lato" charset="0"/>
                <a:cs typeface="Lato" charset="0"/>
              </a:rPr>
              <a:t> </a:t>
            </a:r>
            <a:r>
              <a:rPr lang="en-US" sz="2000" baseline="0" dirty="0" err="1">
                <a:solidFill>
                  <a:schemeClr val="bg1">
                    <a:lumMod val="50000"/>
                  </a:schemeClr>
                </a:solidFill>
                <a:latin typeface="Lato" charset="0"/>
                <a:ea typeface="Lato" charset="0"/>
                <a:cs typeface="Lato" charset="0"/>
              </a:rPr>
              <a:t>nostrud</a:t>
            </a:r>
            <a:r>
              <a:rPr lang="en-US" sz="2000" baseline="0" dirty="0">
                <a:solidFill>
                  <a:schemeClr val="bg1">
                    <a:lumMod val="50000"/>
                  </a:schemeClr>
                </a:solidFill>
                <a:latin typeface="Lato" charset="0"/>
                <a:ea typeface="Lato" charset="0"/>
                <a:cs typeface="Lato" charset="0"/>
              </a:rPr>
              <a:t> exercitation </a:t>
            </a:r>
            <a:r>
              <a:rPr lang="en-US" sz="2000" baseline="0" dirty="0" err="1">
                <a:solidFill>
                  <a:schemeClr val="bg1">
                    <a:lumMod val="50000"/>
                  </a:schemeClr>
                </a:solidFill>
                <a:latin typeface="Lato" charset="0"/>
                <a:ea typeface="Lato" charset="0"/>
                <a:cs typeface="Lato" charset="0"/>
              </a:rPr>
              <a:t>ullamco</a:t>
            </a:r>
            <a:r>
              <a:rPr lang="en-US" sz="2000" baseline="0" dirty="0">
                <a:solidFill>
                  <a:schemeClr val="bg1">
                    <a:lumMod val="50000"/>
                  </a:schemeClr>
                </a:solidFill>
                <a:latin typeface="Lato" charset="0"/>
                <a:ea typeface="Lato" charset="0"/>
                <a:cs typeface="Lato" charset="0"/>
              </a:rPr>
              <a:t> </a:t>
            </a:r>
            <a:r>
              <a:rPr lang="en-US" sz="2000" baseline="0" dirty="0" err="1">
                <a:solidFill>
                  <a:schemeClr val="bg1">
                    <a:lumMod val="50000"/>
                  </a:schemeClr>
                </a:solidFill>
                <a:latin typeface="Lato" charset="0"/>
                <a:ea typeface="Lato" charset="0"/>
                <a:cs typeface="Lato" charset="0"/>
              </a:rPr>
              <a:t>laboris</a:t>
            </a:r>
            <a:r>
              <a:rPr lang="en-US" sz="2000" baseline="0" dirty="0">
                <a:solidFill>
                  <a:schemeClr val="bg1">
                    <a:lumMod val="50000"/>
                  </a:schemeClr>
                </a:solidFill>
                <a:latin typeface="Lato" charset="0"/>
                <a:ea typeface="Lato" charset="0"/>
                <a:cs typeface="Lato" charset="0"/>
              </a:rPr>
              <a:t> nisi </a:t>
            </a:r>
            <a:r>
              <a:rPr lang="en-US" sz="2000" baseline="0" dirty="0" err="1">
                <a:solidFill>
                  <a:schemeClr val="bg1">
                    <a:lumMod val="50000"/>
                  </a:schemeClr>
                </a:solidFill>
                <a:latin typeface="Lato" charset="0"/>
                <a:ea typeface="Lato" charset="0"/>
                <a:cs typeface="Lato" charset="0"/>
              </a:rPr>
              <a:t>ut</a:t>
            </a:r>
            <a:r>
              <a:rPr lang="en-US" sz="2000" baseline="0" dirty="0">
                <a:solidFill>
                  <a:schemeClr val="bg1">
                    <a:lumMod val="50000"/>
                  </a:schemeClr>
                </a:solidFill>
                <a:latin typeface="Lato" charset="0"/>
                <a:ea typeface="Lato" charset="0"/>
                <a:cs typeface="Lato" charset="0"/>
              </a:rPr>
              <a:t> </a:t>
            </a:r>
            <a:r>
              <a:rPr lang="en-US" sz="2000" baseline="0" dirty="0" err="1">
                <a:solidFill>
                  <a:schemeClr val="bg1">
                    <a:lumMod val="50000"/>
                  </a:schemeClr>
                </a:solidFill>
                <a:latin typeface="Lato" charset="0"/>
                <a:ea typeface="Lato" charset="0"/>
                <a:cs typeface="Lato" charset="0"/>
              </a:rPr>
              <a:t>aliquip</a:t>
            </a:r>
            <a:r>
              <a:rPr lang="en-US" sz="2000" baseline="0" dirty="0">
                <a:solidFill>
                  <a:schemeClr val="bg1">
                    <a:lumMod val="50000"/>
                  </a:schemeClr>
                </a:solidFill>
                <a:latin typeface="Lato" charset="0"/>
                <a:ea typeface="Lato" charset="0"/>
                <a:cs typeface="Lato" charset="0"/>
              </a:rPr>
              <a:t> ex </a:t>
            </a:r>
            <a:r>
              <a:rPr lang="en-US" sz="2000" baseline="0" dirty="0" err="1">
                <a:solidFill>
                  <a:schemeClr val="bg1">
                    <a:lumMod val="50000"/>
                  </a:schemeClr>
                </a:solidFill>
                <a:latin typeface="Lato" charset="0"/>
                <a:ea typeface="Lato" charset="0"/>
                <a:cs typeface="Lato" charset="0"/>
              </a:rPr>
              <a:t>ea</a:t>
            </a:r>
            <a:r>
              <a:rPr lang="en-US" sz="2000" baseline="0" dirty="0">
                <a:solidFill>
                  <a:schemeClr val="bg1">
                    <a:lumMod val="50000"/>
                  </a:schemeClr>
                </a:solidFill>
                <a:latin typeface="Lato" charset="0"/>
                <a:ea typeface="Lato" charset="0"/>
                <a:cs typeface="Lato" charset="0"/>
              </a:rPr>
              <a:t> </a:t>
            </a:r>
            <a:r>
              <a:rPr lang="en-US" sz="2000" baseline="0" dirty="0" err="1">
                <a:solidFill>
                  <a:schemeClr val="bg1">
                    <a:lumMod val="50000"/>
                  </a:schemeClr>
                </a:solidFill>
                <a:latin typeface="Lato" charset="0"/>
                <a:ea typeface="Lato" charset="0"/>
                <a:cs typeface="Lato" charset="0"/>
              </a:rPr>
              <a:t>commodo</a:t>
            </a:r>
            <a:r>
              <a:rPr lang="en-US" sz="2000" baseline="0" dirty="0">
                <a:solidFill>
                  <a:schemeClr val="bg1">
                    <a:lumMod val="50000"/>
                  </a:schemeClr>
                </a:solidFill>
                <a:latin typeface="Lato" charset="0"/>
                <a:ea typeface="Lato" charset="0"/>
                <a:cs typeface="Lato" charset="0"/>
              </a:rPr>
              <a:t> </a:t>
            </a:r>
            <a:r>
              <a:rPr lang="en-US" sz="2000" baseline="0" dirty="0" err="1">
                <a:solidFill>
                  <a:schemeClr val="bg1">
                    <a:lumMod val="50000"/>
                  </a:schemeClr>
                </a:solidFill>
                <a:latin typeface="Lato" charset="0"/>
                <a:ea typeface="Lato" charset="0"/>
                <a:cs typeface="Lato" charset="0"/>
              </a:rPr>
              <a:t>consequat</a:t>
            </a:r>
            <a:endParaRPr lang="en-US" dirty="0"/>
          </a:p>
        </p:txBody>
      </p:sp>
      <p:sp>
        <p:nvSpPr>
          <p:cNvPr id="12" name="Content Placeholder 15"/>
          <p:cNvSpPr>
            <a:spLocks noGrp="1"/>
          </p:cNvSpPr>
          <p:nvPr>
            <p:ph sz="quarter" idx="14" hasCustomPrompt="1"/>
          </p:nvPr>
        </p:nvSpPr>
        <p:spPr>
          <a:xfrm>
            <a:off x="6301257" y="1199767"/>
            <a:ext cx="5465398" cy="349634"/>
          </a:xfrm>
          <a:prstGeom prst="rect">
            <a:avLst/>
          </a:prstGeom>
        </p:spPr>
        <p:txBody>
          <a:bodyPr/>
          <a:lstStyle>
            <a:lvl1pPr marL="0" indent="0">
              <a:lnSpc>
                <a:spcPts val="2400"/>
              </a:lnSpc>
              <a:spcBef>
                <a:spcPts val="600"/>
              </a:spcBef>
              <a:spcAft>
                <a:spcPts val="600"/>
              </a:spcAft>
              <a:buFontTx/>
              <a:buNone/>
              <a:defRPr sz="1800" kern="1200" spc="300" baseline="0">
                <a:latin typeface="+mn-lt"/>
              </a:defRPr>
            </a:lvl1pPr>
            <a:lvl2pPr marL="457200" indent="0">
              <a:lnSpc>
                <a:spcPts val="2200"/>
              </a:lnSpc>
              <a:spcBef>
                <a:spcPts val="600"/>
              </a:spcBef>
              <a:spcAft>
                <a:spcPts val="600"/>
              </a:spcAft>
              <a:buFontTx/>
              <a:buNone/>
              <a:defRPr sz="1600"/>
            </a:lvl2pPr>
            <a:lvl3pPr marL="914400" indent="0">
              <a:lnSpc>
                <a:spcPts val="2200"/>
              </a:lnSpc>
              <a:spcBef>
                <a:spcPts val="600"/>
              </a:spcBef>
              <a:spcAft>
                <a:spcPts val="600"/>
              </a:spcAft>
              <a:buFontTx/>
              <a:buNone/>
              <a:defRPr sz="1600"/>
            </a:lvl3pPr>
            <a:lvl4pPr marL="1371600" indent="0">
              <a:lnSpc>
                <a:spcPts val="2200"/>
              </a:lnSpc>
              <a:spcBef>
                <a:spcPts val="600"/>
              </a:spcBef>
              <a:spcAft>
                <a:spcPts val="600"/>
              </a:spcAft>
              <a:buFontTx/>
              <a:buNone/>
              <a:defRPr sz="1600"/>
            </a:lvl4pPr>
            <a:lvl5pPr marL="1828800" indent="0">
              <a:lnSpc>
                <a:spcPts val="2200"/>
              </a:lnSpc>
              <a:spcBef>
                <a:spcPts val="600"/>
              </a:spcBef>
              <a:spcAft>
                <a:spcPts val="600"/>
              </a:spcAft>
              <a:buFontTx/>
              <a:buNone/>
              <a:defRPr sz="1600"/>
            </a:lvl5pPr>
          </a:lstStyle>
          <a:p>
            <a:pPr lvl="0"/>
            <a:r>
              <a:rPr lang="en-US" sz="2000" baseline="0" dirty="0">
                <a:solidFill>
                  <a:schemeClr val="bg1">
                    <a:lumMod val="50000"/>
                  </a:schemeClr>
                </a:solidFill>
                <a:latin typeface="Lato" charset="0"/>
                <a:ea typeface="Lato" charset="0"/>
                <a:cs typeface="Lato" charset="0"/>
              </a:rPr>
              <a:t>YOU CAN WRITE HERE</a:t>
            </a:r>
            <a:endParaRPr lang="en-US" dirty="0"/>
          </a:p>
        </p:txBody>
      </p:sp>
    </p:spTree>
    <p:extLst>
      <p:ext uri="{BB962C8B-B14F-4D97-AF65-F5344CB8AC3E}">
        <p14:creationId xmlns:p14="http://schemas.microsoft.com/office/powerpoint/2010/main" val="675751257"/>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7913" y="259873"/>
            <a:ext cx="10634819" cy="624427"/>
          </a:xfrm>
          <a:prstGeom prst="rect">
            <a:avLst/>
          </a:prstGeom>
        </p:spPr>
        <p:txBody>
          <a:bodyPr/>
          <a:lstStyle>
            <a:lvl1pPr>
              <a:defRPr sz="4000">
                <a:solidFill>
                  <a:schemeClr val="accent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745576" y="6492875"/>
            <a:ext cx="446423" cy="365125"/>
          </a:xfrm>
          <a:prstGeom prst="rect">
            <a:avLst/>
          </a:prstGeom>
        </p:spPr>
        <p:txBody>
          <a:bodyPr/>
          <a:lstStyle/>
          <a:p>
            <a:fld id="{22290763-56FF-496B-9DA6-3D5721CD45A8}" type="slidenum">
              <a:rPr lang="en-US" smtClean="0"/>
              <a:t>‹#›</a:t>
            </a:fld>
            <a:endParaRPr lang="en-US" dirty="0"/>
          </a:p>
        </p:txBody>
      </p:sp>
      <p:sp>
        <p:nvSpPr>
          <p:cNvPr id="11" name="Content Placeholder 2"/>
          <p:cNvSpPr>
            <a:spLocks noGrp="1"/>
          </p:cNvSpPr>
          <p:nvPr>
            <p:ph idx="1"/>
          </p:nvPr>
        </p:nvSpPr>
        <p:spPr>
          <a:xfrm>
            <a:off x="1077912" y="1157765"/>
            <a:ext cx="10651207" cy="3031238"/>
          </a:xfrm>
          <a:prstGeom prst="rect">
            <a:avLst/>
          </a:prstGeom>
        </p:spPr>
        <p:txBody>
          <a:bodyPr/>
          <a:lstStyle>
            <a:lvl1pPr marL="320040" indent="-320040">
              <a:lnSpc>
                <a:spcPts val="3500"/>
              </a:lnSpc>
              <a:spcBef>
                <a:spcPts val="600"/>
              </a:spcBef>
              <a:spcAft>
                <a:spcPts val="600"/>
              </a:spcAft>
              <a:defRPr sz="2800"/>
            </a:lvl1pPr>
            <a:lvl2pPr marL="320040" indent="-320040">
              <a:lnSpc>
                <a:spcPts val="3500"/>
              </a:lnSpc>
              <a:spcBef>
                <a:spcPts val="600"/>
              </a:spcBef>
              <a:spcAft>
                <a:spcPts val="600"/>
              </a:spcAft>
              <a:defRPr sz="2800"/>
            </a:lvl2pPr>
            <a:lvl3pPr marL="320040" indent="-320040">
              <a:lnSpc>
                <a:spcPts val="3500"/>
              </a:lnSpc>
              <a:spcBef>
                <a:spcPts val="600"/>
              </a:spcBef>
              <a:spcAft>
                <a:spcPts val="600"/>
              </a:spcAft>
              <a:defRPr sz="2800"/>
            </a:lvl3pPr>
            <a:lvl4pPr marL="320040" indent="-320040">
              <a:lnSpc>
                <a:spcPts val="3500"/>
              </a:lnSpc>
              <a:spcBef>
                <a:spcPts val="600"/>
              </a:spcBef>
              <a:spcAft>
                <a:spcPts val="600"/>
              </a:spcAft>
              <a:defRPr sz="2800"/>
            </a:lvl4pPr>
            <a:lvl5pPr marL="320040" indent="-320040">
              <a:lnSpc>
                <a:spcPts val="3500"/>
              </a:lnSpc>
              <a:spcBef>
                <a:spcPts val="600"/>
              </a:spcBef>
              <a:spcAft>
                <a:spcPts val="600"/>
              </a:spcAft>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6335256"/>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25400" y="0"/>
            <a:ext cx="12217400" cy="61087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204700"/>
              <a:gd name="connsiteY0" fmla="*/ 0 h 6858000"/>
              <a:gd name="connsiteX1" fmla="*/ 12192000 w 12204700"/>
              <a:gd name="connsiteY1" fmla="*/ 0 h 6858000"/>
              <a:gd name="connsiteX2" fmla="*/ 12204700 w 12204700"/>
              <a:gd name="connsiteY2" fmla="*/ 4165600 h 6858000"/>
              <a:gd name="connsiteX3" fmla="*/ 0 w 12204700"/>
              <a:gd name="connsiteY3" fmla="*/ 6858000 h 6858000"/>
              <a:gd name="connsiteX4" fmla="*/ 0 w 12204700"/>
              <a:gd name="connsiteY4" fmla="*/ 0 h 6858000"/>
              <a:gd name="connsiteX0" fmla="*/ 12700 w 12217400"/>
              <a:gd name="connsiteY0" fmla="*/ 0 h 6108700"/>
              <a:gd name="connsiteX1" fmla="*/ 12204700 w 12217400"/>
              <a:gd name="connsiteY1" fmla="*/ 0 h 6108700"/>
              <a:gd name="connsiteX2" fmla="*/ 12217400 w 12217400"/>
              <a:gd name="connsiteY2" fmla="*/ 4165600 h 6108700"/>
              <a:gd name="connsiteX3" fmla="*/ 0 w 12217400"/>
              <a:gd name="connsiteY3" fmla="*/ 6108700 h 6108700"/>
              <a:gd name="connsiteX4" fmla="*/ 12700 w 12217400"/>
              <a:gd name="connsiteY4" fmla="*/ 0 h 610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108700">
                <a:moveTo>
                  <a:pt x="12700" y="0"/>
                </a:moveTo>
                <a:lnTo>
                  <a:pt x="12204700" y="0"/>
                </a:lnTo>
                <a:cubicBezTo>
                  <a:pt x="12208933" y="1388533"/>
                  <a:pt x="12213167" y="2777067"/>
                  <a:pt x="12217400" y="4165600"/>
                </a:cubicBezTo>
                <a:lnTo>
                  <a:pt x="0" y="6108700"/>
                </a:lnTo>
                <a:cubicBezTo>
                  <a:pt x="4233" y="4072467"/>
                  <a:pt x="8467" y="2036233"/>
                  <a:pt x="12700" y="0"/>
                </a:cubicBezTo>
                <a:close/>
              </a:path>
            </a:pathLst>
          </a:custGeom>
          <a:solidFill>
            <a:schemeClr val="bg1">
              <a:lumMod val="75000"/>
            </a:schemeClr>
          </a:solidFill>
        </p:spPr>
        <p:txBody>
          <a:bodyPr vert="horz"/>
          <a:lstStyle/>
          <a:p>
            <a:endParaRPr lang="en-US" dirty="0"/>
          </a:p>
        </p:txBody>
      </p:sp>
      <p:sp>
        <p:nvSpPr>
          <p:cNvPr id="2" name="Title 1"/>
          <p:cNvSpPr>
            <a:spLocks noGrp="1"/>
          </p:cNvSpPr>
          <p:nvPr>
            <p:ph type="title"/>
          </p:nvPr>
        </p:nvSpPr>
        <p:spPr>
          <a:xfrm>
            <a:off x="831850" y="2290763"/>
            <a:ext cx="11360150" cy="995027"/>
          </a:xfrm>
          <a:prstGeom prst="rect">
            <a:avLst/>
          </a:prstGeo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3589211"/>
            <a:ext cx="10515600" cy="701167"/>
          </a:xfrm>
          <a:prstGeom prst="rect">
            <a:avLst/>
          </a:prstGeo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91250843"/>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3" name="Picture 2" descr="mountain_258841592.jpg"/>
          <p:cNvPicPr>
            <a:picLocks noChangeAspect="1"/>
          </p:cNvPicPr>
          <p:nvPr userDrawn="1"/>
        </p:nvPicPr>
        <p:blipFill rotWithShape="1">
          <a:blip r:embed="rId2">
            <a:extLst>
              <a:ext uri="{28A0092B-C50C-407E-A947-70E740481C1C}">
                <a14:useLocalDpi xmlns:a14="http://schemas.microsoft.com/office/drawing/2010/main" val="0"/>
              </a:ext>
            </a:extLst>
          </a:blip>
          <a:srcRect r="16921"/>
          <a:stretch/>
        </p:blipFill>
        <p:spPr>
          <a:xfrm>
            <a:off x="1155700" y="0"/>
            <a:ext cx="11036300" cy="6857143"/>
          </a:xfrm>
          <a:prstGeom prst="rect">
            <a:avLst/>
          </a:prstGeom>
        </p:spPr>
      </p:pic>
      <p:sp>
        <p:nvSpPr>
          <p:cNvPr id="4" name="Hexagon 3"/>
          <p:cNvSpPr/>
          <p:nvPr userDrawn="1"/>
        </p:nvSpPr>
        <p:spPr>
          <a:xfrm>
            <a:off x="-17500" y="-30000"/>
            <a:ext cx="6227245" cy="6928001"/>
          </a:xfrm>
          <a:custGeom>
            <a:avLst/>
            <a:gdLst>
              <a:gd name="connsiteX0" fmla="*/ 0 w 6209745"/>
              <a:gd name="connsiteY0" fmla="*/ 3429000 h 6858000"/>
              <a:gd name="connsiteX1" fmla="*/ 1552436 w 6209745"/>
              <a:gd name="connsiteY1" fmla="*/ 2 h 6858000"/>
              <a:gd name="connsiteX2" fmla="*/ 4657309 w 6209745"/>
              <a:gd name="connsiteY2" fmla="*/ 2 h 6858000"/>
              <a:gd name="connsiteX3" fmla="*/ 6209745 w 6209745"/>
              <a:gd name="connsiteY3" fmla="*/ 3429000 h 6858000"/>
              <a:gd name="connsiteX4" fmla="*/ 4657309 w 6209745"/>
              <a:gd name="connsiteY4" fmla="*/ 6857998 h 6858000"/>
              <a:gd name="connsiteX5" fmla="*/ 1552436 w 6209745"/>
              <a:gd name="connsiteY5" fmla="*/ 6857998 h 6858000"/>
              <a:gd name="connsiteX6" fmla="*/ 0 w 6209745"/>
              <a:gd name="connsiteY6" fmla="*/ 3429000 h 6858000"/>
              <a:gd name="connsiteX0" fmla="*/ 0 w 6209745"/>
              <a:gd name="connsiteY0" fmla="*/ 3459000 h 6887998"/>
              <a:gd name="connsiteX1" fmla="*/ 12499 w 6209745"/>
              <a:gd name="connsiteY1" fmla="*/ 0 h 6887998"/>
              <a:gd name="connsiteX2" fmla="*/ 4657309 w 6209745"/>
              <a:gd name="connsiteY2" fmla="*/ 30002 h 6887998"/>
              <a:gd name="connsiteX3" fmla="*/ 6209745 w 6209745"/>
              <a:gd name="connsiteY3" fmla="*/ 3459000 h 6887998"/>
              <a:gd name="connsiteX4" fmla="*/ 4657309 w 6209745"/>
              <a:gd name="connsiteY4" fmla="*/ 6887998 h 6887998"/>
              <a:gd name="connsiteX5" fmla="*/ 1552436 w 6209745"/>
              <a:gd name="connsiteY5" fmla="*/ 6887998 h 6887998"/>
              <a:gd name="connsiteX6" fmla="*/ 0 w 6209745"/>
              <a:gd name="connsiteY6" fmla="*/ 3459000 h 6887998"/>
              <a:gd name="connsiteX0" fmla="*/ 17500 w 6227245"/>
              <a:gd name="connsiteY0" fmla="*/ 3459000 h 6928001"/>
              <a:gd name="connsiteX1" fmla="*/ 29999 w 6227245"/>
              <a:gd name="connsiteY1" fmla="*/ 0 h 6928001"/>
              <a:gd name="connsiteX2" fmla="*/ 4674809 w 6227245"/>
              <a:gd name="connsiteY2" fmla="*/ 30002 h 6928001"/>
              <a:gd name="connsiteX3" fmla="*/ 6227245 w 6227245"/>
              <a:gd name="connsiteY3" fmla="*/ 3459000 h 6928001"/>
              <a:gd name="connsiteX4" fmla="*/ 4674809 w 6227245"/>
              <a:gd name="connsiteY4" fmla="*/ 6887998 h 6928001"/>
              <a:gd name="connsiteX5" fmla="*/ 0 w 6227245"/>
              <a:gd name="connsiteY5" fmla="*/ 6928001 h 6928001"/>
              <a:gd name="connsiteX6" fmla="*/ 17500 w 6227245"/>
              <a:gd name="connsiteY6" fmla="*/ 3459000 h 692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7245" h="6928001">
                <a:moveTo>
                  <a:pt x="17500" y="3459000"/>
                </a:moveTo>
                <a:cubicBezTo>
                  <a:pt x="21666" y="2306000"/>
                  <a:pt x="25833" y="1153000"/>
                  <a:pt x="29999" y="0"/>
                </a:cubicBezTo>
                <a:lnTo>
                  <a:pt x="4674809" y="30002"/>
                </a:lnTo>
                <a:lnTo>
                  <a:pt x="6227245" y="3459000"/>
                </a:lnTo>
                <a:lnTo>
                  <a:pt x="4674809" y="6887998"/>
                </a:lnTo>
                <a:lnTo>
                  <a:pt x="0" y="6928001"/>
                </a:lnTo>
                <a:cubicBezTo>
                  <a:pt x="5833" y="5771667"/>
                  <a:pt x="11667" y="4615334"/>
                  <a:pt x="17500" y="3459000"/>
                </a:cubicBezTo>
                <a:close/>
              </a:path>
            </a:pathLst>
          </a:cu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Hexagon 3"/>
          <p:cNvSpPr/>
          <p:nvPr userDrawn="1"/>
        </p:nvSpPr>
        <p:spPr>
          <a:xfrm>
            <a:off x="-1097456" y="-30000"/>
            <a:ext cx="6227245" cy="6928001"/>
          </a:xfrm>
          <a:custGeom>
            <a:avLst/>
            <a:gdLst>
              <a:gd name="connsiteX0" fmla="*/ 0 w 6209745"/>
              <a:gd name="connsiteY0" fmla="*/ 3429000 h 6858000"/>
              <a:gd name="connsiteX1" fmla="*/ 1552436 w 6209745"/>
              <a:gd name="connsiteY1" fmla="*/ 2 h 6858000"/>
              <a:gd name="connsiteX2" fmla="*/ 4657309 w 6209745"/>
              <a:gd name="connsiteY2" fmla="*/ 2 h 6858000"/>
              <a:gd name="connsiteX3" fmla="*/ 6209745 w 6209745"/>
              <a:gd name="connsiteY3" fmla="*/ 3429000 h 6858000"/>
              <a:gd name="connsiteX4" fmla="*/ 4657309 w 6209745"/>
              <a:gd name="connsiteY4" fmla="*/ 6857998 h 6858000"/>
              <a:gd name="connsiteX5" fmla="*/ 1552436 w 6209745"/>
              <a:gd name="connsiteY5" fmla="*/ 6857998 h 6858000"/>
              <a:gd name="connsiteX6" fmla="*/ 0 w 6209745"/>
              <a:gd name="connsiteY6" fmla="*/ 3429000 h 6858000"/>
              <a:gd name="connsiteX0" fmla="*/ 0 w 6209745"/>
              <a:gd name="connsiteY0" fmla="*/ 3459000 h 6887998"/>
              <a:gd name="connsiteX1" fmla="*/ 12499 w 6209745"/>
              <a:gd name="connsiteY1" fmla="*/ 0 h 6887998"/>
              <a:gd name="connsiteX2" fmla="*/ 4657309 w 6209745"/>
              <a:gd name="connsiteY2" fmla="*/ 30002 h 6887998"/>
              <a:gd name="connsiteX3" fmla="*/ 6209745 w 6209745"/>
              <a:gd name="connsiteY3" fmla="*/ 3459000 h 6887998"/>
              <a:gd name="connsiteX4" fmla="*/ 4657309 w 6209745"/>
              <a:gd name="connsiteY4" fmla="*/ 6887998 h 6887998"/>
              <a:gd name="connsiteX5" fmla="*/ 1552436 w 6209745"/>
              <a:gd name="connsiteY5" fmla="*/ 6887998 h 6887998"/>
              <a:gd name="connsiteX6" fmla="*/ 0 w 6209745"/>
              <a:gd name="connsiteY6" fmla="*/ 3459000 h 6887998"/>
              <a:gd name="connsiteX0" fmla="*/ 17500 w 6227245"/>
              <a:gd name="connsiteY0" fmla="*/ 3459000 h 6928001"/>
              <a:gd name="connsiteX1" fmla="*/ 29999 w 6227245"/>
              <a:gd name="connsiteY1" fmla="*/ 0 h 6928001"/>
              <a:gd name="connsiteX2" fmla="*/ 4674809 w 6227245"/>
              <a:gd name="connsiteY2" fmla="*/ 30002 h 6928001"/>
              <a:gd name="connsiteX3" fmla="*/ 6227245 w 6227245"/>
              <a:gd name="connsiteY3" fmla="*/ 3459000 h 6928001"/>
              <a:gd name="connsiteX4" fmla="*/ 4674809 w 6227245"/>
              <a:gd name="connsiteY4" fmla="*/ 6887998 h 6928001"/>
              <a:gd name="connsiteX5" fmla="*/ 0 w 6227245"/>
              <a:gd name="connsiteY5" fmla="*/ 6928001 h 6928001"/>
              <a:gd name="connsiteX6" fmla="*/ 17500 w 6227245"/>
              <a:gd name="connsiteY6" fmla="*/ 3459000 h 692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7245" h="6928001">
                <a:moveTo>
                  <a:pt x="17500" y="3459000"/>
                </a:moveTo>
                <a:cubicBezTo>
                  <a:pt x="21666" y="2306000"/>
                  <a:pt x="25833" y="1153000"/>
                  <a:pt x="29999" y="0"/>
                </a:cubicBezTo>
                <a:lnTo>
                  <a:pt x="4674809" y="30002"/>
                </a:lnTo>
                <a:lnTo>
                  <a:pt x="6227245" y="3459000"/>
                </a:lnTo>
                <a:lnTo>
                  <a:pt x="4674809" y="6887998"/>
                </a:lnTo>
                <a:lnTo>
                  <a:pt x="0" y="6928001"/>
                </a:lnTo>
                <a:cubicBezTo>
                  <a:pt x="5833" y="5771667"/>
                  <a:pt x="11667" y="4615334"/>
                  <a:pt x="17500" y="3459000"/>
                </a:cubicBezTo>
                <a:close/>
              </a:path>
            </a:pathLst>
          </a:custGeom>
          <a:solidFill>
            <a:schemeClr val="bg1"/>
          </a:solidFill>
          <a:ln>
            <a:noFill/>
          </a:ln>
          <a:effectLst>
            <a:outerShdw blurRad="581025" dist="38100" dir="2700000" algn="tl" rotWithShape="0">
              <a:schemeClr val="accent4">
                <a:lumMod val="75000"/>
                <a:alpha val="64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2818" y="2420598"/>
            <a:ext cx="4400617" cy="1117759"/>
          </a:xfrm>
          <a:prstGeom prst="rect">
            <a:avLst/>
          </a:prstGeom>
        </p:spPr>
        <p:txBody>
          <a:bodyPr vert="horz"/>
          <a:lstStyle>
            <a:lvl1pPr>
              <a:defRPr sz="4000"/>
            </a:lvl1pPr>
          </a:lstStyle>
          <a:p>
            <a:r>
              <a:rPr lang="en-US" dirty="0"/>
              <a:t>Click to edit Master title style</a:t>
            </a:r>
          </a:p>
        </p:txBody>
      </p:sp>
    </p:spTree>
    <p:extLst>
      <p:ext uri="{BB962C8B-B14F-4D97-AF65-F5344CB8AC3E}">
        <p14:creationId xmlns:p14="http://schemas.microsoft.com/office/powerpoint/2010/main" val="3925078441"/>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Number Placeholder 3"/>
          <p:cNvSpPr txBox="1">
            <a:spLocks/>
          </p:cNvSpPr>
          <p:nvPr userDrawn="1"/>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92C2C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290763-56FF-496B-9DA6-3D5721CD45A8}" type="slidenum">
              <a:rPr lang="en-US" smtClean="0"/>
              <a:pPr/>
              <a:t>‹#›</a:t>
            </a:fld>
            <a:endParaRPr lang="en-US" dirty="0"/>
          </a:p>
        </p:txBody>
      </p:sp>
    </p:spTree>
    <p:extLst>
      <p:ext uri="{BB962C8B-B14F-4D97-AF65-F5344CB8AC3E}">
        <p14:creationId xmlns:p14="http://schemas.microsoft.com/office/powerpoint/2010/main" val="2757910377"/>
      </p:ext>
    </p:extLst>
  </p:cSld>
  <p:clrMap bg1="lt1" tx1="dk1" bg2="lt2" tx2="dk2" accent1="accent1" accent2="accent2" accent3="accent3" accent4="accent4" accent5="accent5" accent6="accent6" hlink="hlink" folHlink="folHlink"/>
  <p:sldLayoutIdLst>
    <p:sldLayoutId id="2147483654" r:id="rId1"/>
    <p:sldLayoutId id="2147483662" r:id="rId2"/>
    <p:sldLayoutId id="2147483664" r:id="rId3"/>
    <p:sldLayoutId id="2147483666" r:id="rId4"/>
    <p:sldLayoutId id="2147483655" r:id="rId5"/>
    <p:sldLayoutId id="2147483650" r:id="rId6"/>
    <p:sldLayoutId id="2147483651" r:id="rId7"/>
    <p:sldLayoutId id="2147483667" r:id="rId8"/>
  </p:sldLayoutIdLst>
  <p:transition spd="slow">
    <p:push/>
  </p:transition>
  <p:hf sldNum="0" hdr="0" ftr="0" dt="0"/>
  <p:txStyles>
    <p:titleStyle>
      <a:lvl1pPr algn="l" defTabSz="914400" rtl="0" eaLnBrk="1" latinLnBrk="0" hangingPunct="1">
        <a:lnSpc>
          <a:spcPct val="90000"/>
        </a:lnSpc>
        <a:spcBef>
          <a:spcPct val="0"/>
        </a:spcBef>
        <a:buNone/>
        <a:defRPr sz="3600" kern="1200" cap="none" spc="-5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cap="none">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cap="none">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hyperlink" Target="https://www.ssa.gov/planners/retire/whileworking.html"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www.ssa.gov/policy/docs/ssb/v74n4/v74n4p21.html"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22.emf"/></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group_hug_319255586.jpg"/>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3995" r="3607" b="13697"/>
          <a:stretch/>
        </p:blipFill>
        <p:spPr>
          <a:xfrm>
            <a:off x="-25400" y="0"/>
            <a:ext cx="12217400" cy="6248400"/>
          </a:xfrm>
        </p:spPr>
      </p:pic>
      <p:sp>
        <p:nvSpPr>
          <p:cNvPr id="2" name="Title 1"/>
          <p:cNvSpPr>
            <a:spLocks noGrp="1"/>
          </p:cNvSpPr>
          <p:nvPr>
            <p:ph type="title"/>
          </p:nvPr>
        </p:nvSpPr>
        <p:spPr>
          <a:xfrm>
            <a:off x="831850" y="3294063"/>
            <a:ext cx="8324850" cy="995027"/>
          </a:xfrm>
        </p:spPr>
        <p:txBody>
          <a:bodyPr/>
          <a:lstStyle/>
          <a:p>
            <a:pPr>
              <a:lnSpc>
                <a:spcPts val="5260"/>
              </a:lnSpc>
            </a:pPr>
            <a:r>
              <a:rPr lang="en-US" sz="4800" dirty="0"/>
              <a:t>Journey Through the</a:t>
            </a:r>
            <a:br>
              <a:rPr lang="en-US" sz="4800" dirty="0"/>
            </a:br>
            <a:r>
              <a:rPr lang="en-US" sz="4800" dirty="0"/>
              <a:t>Retirement Looking Glass</a:t>
            </a:r>
          </a:p>
        </p:txBody>
      </p:sp>
      <p:sp>
        <p:nvSpPr>
          <p:cNvPr id="4" name="Text Placeholder 3"/>
          <p:cNvSpPr>
            <a:spLocks noGrp="1"/>
          </p:cNvSpPr>
          <p:nvPr>
            <p:ph type="body" idx="1"/>
          </p:nvPr>
        </p:nvSpPr>
        <p:spPr>
          <a:xfrm>
            <a:off x="838200" y="4292601"/>
            <a:ext cx="6654800" cy="698499"/>
          </a:xfrm>
        </p:spPr>
        <p:txBody>
          <a:bodyPr/>
          <a:lstStyle/>
          <a:p>
            <a:pPr>
              <a:lnSpc>
                <a:spcPts val="4040"/>
              </a:lnSpc>
            </a:pPr>
            <a:r>
              <a:rPr lang="en-US" sz="2600" dirty="0">
                <a:solidFill>
                  <a:schemeClr val="accent3">
                    <a:lumMod val="40000"/>
                    <a:lumOff val="60000"/>
                  </a:schemeClr>
                </a:solidFill>
              </a:rPr>
              <a:t>Presented by:</a:t>
            </a:r>
          </a:p>
        </p:txBody>
      </p:sp>
      <p:sp>
        <p:nvSpPr>
          <p:cNvPr id="7" name="TextBox 6">
            <a:extLst>
              <a:ext uri="{FF2B5EF4-FFF2-40B4-BE49-F238E27FC236}">
                <a16:creationId xmlns:a16="http://schemas.microsoft.com/office/drawing/2014/main" id="{D357402A-14F4-3548-A697-76CC8B441E15}"/>
              </a:ext>
            </a:extLst>
          </p:cNvPr>
          <p:cNvSpPr txBox="1"/>
          <p:nvPr/>
        </p:nvSpPr>
        <p:spPr>
          <a:xfrm>
            <a:off x="10515600" y="5682423"/>
            <a:ext cx="851515" cy="369332"/>
          </a:xfrm>
          <a:prstGeom prst="rect">
            <a:avLst/>
          </a:prstGeom>
          <a:noFill/>
        </p:spPr>
        <p:txBody>
          <a:bodyPr wrap="none" rtlCol="0">
            <a:spAutoFit/>
          </a:bodyPr>
          <a:lstStyle/>
          <a:p>
            <a:r>
              <a:rPr lang="en-US" dirty="0"/>
              <a:t>LOGO</a:t>
            </a:r>
          </a:p>
        </p:txBody>
      </p:sp>
    </p:spTree>
    <p:extLst>
      <p:ext uri="{BB962C8B-B14F-4D97-AF65-F5344CB8AC3E}">
        <p14:creationId xmlns:p14="http://schemas.microsoft.com/office/powerpoint/2010/main" val="28221025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1038"/>
          <a:stretch/>
        </p:blipFill>
        <p:spPr>
          <a:xfrm>
            <a:off x="0" y="0"/>
            <a:ext cx="12204232" cy="6858000"/>
          </a:xfrm>
          <a:prstGeom prst="rect">
            <a:avLst/>
          </a:prstGeom>
        </p:spPr>
      </p:pic>
      <p:sp>
        <p:nvSpPr>
          <p:cNvPr id="7" name="Title 1"/>
          <p:cNvSpPr txBox="1">
            <a:spLocks/>
          </p:cNvSpPr>
          <p:nvPr/>
        </p:nvSpPr>
        <p:spPr>
          <a:xfrm>
            <a:off x="1151559" y="425216"/>
            <a:ext cx="9857439" cy="793196"/>
          </a:xfrm>
          <a:prstGeom prst="rect">
            <a:avLst/>
          </a:prstGeom>
        </p:spPr>
        <p:txBody>
          <a:bodyPr/>
          <a:lstStyle>
            <a:lvl1pPr algn="l" defTabSz="914400" rtl="0" eaLnBrk="1" latinLnBrk="0" hangingPunct="1">
              <a:lnSpc>
                <a:spcPct val="90000"/>
              </a:lnSpc>
              <a:spcBef>
                <a:spcPct val="0"/>
              </a:spcBef>
              <a:buNone/>
              <a:defRPr sz="4000" kern="1200" cap="none" spc="-50">
                <a:solidFill>
                  <a:schemeClr val="accent1"/>
                </a:solidFill>
                <a:latin typeface="+mj-lt"/>
                <a:ea typeface="+mj-ea"/>
                <a:cs typeface="+mj-cs"/>
              </a:defRPr>
            </a:lvl1pPr>
          </a:lstStyle>
          <a:p>
            <a:r>
              <a:rPr lang="en-US" dirty="0">
                <a:solidFill>
                  <a:schemeClr val="accent2"/>
                </a:solidFill>
              </a:rPr>
              <a:t>What is Your Vision for Retirement? </a:t>
            </a:r>
          </a:p>
        </p:txBody>
      </p:sp>
    </p:spTree>
    <p:extLst>
      <p:ext uri="{BB962C8B-B14F-4D97-AF65-F5344CB8AC3E}">
        <p14:creationId xmlns:p14="http://schemas.microsoft.com/office/powerpoint/2010/main" val="4011970238"/>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215" b="7394"/>
          <a:stretch/>
        </p:blipFill>
        <p:spPr>
          <a:xfrm>
            <a:off x="0" y="-1"/>
            <a:ext cx="12192000" cy="6858001"/>
          </a:xfrm>
          <a:prstGeom prst="rect">
            <a:avLst/>
          </a:prstGeom>
        </p:spPr>
      </p:pic>
      <p:sp>
        <p:nvSpPr>
          <p:cNvPr id="4" name="Title 1"/>
          <p:cNvSpPr txBox="1">
            <a:spLocks/>
          </p:cNvSpPr>
          <p:nvPr/>
        </p:nvSpPr>
        <p:spPr>
          <a:xfrm>
            <a:off x="1151559" y="425216"/>
            <a:ext cx="9857439" cy="793196"/>
          </a:xfrm>
          <a:prstGeom prst="rect">
            <a:avLst/>
          </a:prstGeom>
        </p:spPr>
        <p:txBody>
          <a:bodyPr/>
          <a:lstStyle>
            <a:lvl1pPr algn="l" defTabSz="914400" rtl="0" eaLnBrk="1" latinLnBrk="0" hangingPunct="1">
              <a:lnSpc>
                <a:spcPct val="90000"/>
              </a:lnSpc>
              <a:spcBef>
                <a:spcPct val="0"/>
              </a:spcBef>
              <a:buNone/>
              <a:defRPr sz="4000" kern="1200" cap="none" spc="-50">
                <a:solidFill>
                  <a:schemeClr val="accent1"/>
                </a:solidFill>
                <a:latin typeface="+mj-lt"/>
                <a:ea typeface="+mj-ea"/>
                <a:cs typeface="+mj-cs"/>
              </a:defRPr>
            </a:lvl1pPr>
          </a:lstStyle>
          <a:p>
            <a:r>
              <a:rPr lang="en-US" dirty="0">
                <a:solidFill>
                  <a:schemeClr val="accent2"/>
                </a:solidFill>
              </a:rPr>
              <a:t>What is Your Vision for Retirement? </a:t>
            </a:r>
          </a:p>
        </p:txBody>
      </p:sp>
    </p:spTree>
    <p:extLst>
      <p:ext uri="{BB962C8B-B14F-4D97-AF65-F5344CB8AC3E}">
        <p14:creationId xmlns:p14="http://schemas.microsoft.com/office/powerpoint/2010/main" val="2168973531"/>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2857" y="1028093"/>
            <a:ext cx="5801843" cy="1346808"/>
          </a:xfrm>
        </p:spPr>
        <p:txBody>
          <a:bodyPr/>
          <a:lstStyle/>
          <a:p>
            <a:r>
              <a:rPr lang="en-US" sz="4200" spc="-100" dirty="0"/>
              <a:t>Social Security ─ </a:t>
            </a:r>
            <a:br>
              <a:rPr lang="en-US" sz="4200" spc="-100" dirty="0"/>
            </a:br>
            <a:r>
              <a:rPr lang="en-US" sz="4200" spc="-100" dirty="0"/>
              <a:t>I am claiming at 62!</a:t>
            </a:r>
            <a:br>
              <a:rPr lang="en-US" sz="4200" spc="-100" dirty="0"/>
            </a:br>
            <a:endParaRPr lang="en-US" sz="4200" spc="-100" dirty="0"/>
          </a:p>
        </p:txBody>
      </p:sp>
      <p:sp>
        <p:nvSpPr>
          <p:cNvPr id="3" name="Content Placeholder 2"/>
          <p:cNvSpPr>
            <a:spLocks noGrp="1"/>
          </p:cNvSpPr>
          <p:nvPr>
            <p:ph sz="quarter" idx="13"/>
          </p:nvPr>
        </p:nvSpPr>
        <p:spPr>
          <a:xfrm>
            <a:off x="6390157" y="2786064"/>
            <a:ext cx="5465398" cy="3194708"/>
          </a:xfrm>
        </p:spPr>
        <p:txBody>
          <a:bodyPr/>
          <a:lstStyle/>
          <a:p>
            <a:pPr marL="411480" indent="-411480">
              <a:lnSpc>
                <a:spcPts val="3400"/>
              </a:lnSpc>
              <a:buFont typeface="Arial"/>
              <a:buChar char="•"/>
            </a:pPr>
            <a:r>
              <a:rPr lang="en-US" sz="2400" dirty="0"/>
              <a:t>Fear Driven </a:t>
            </a:r>
          </a:p>
          <a:p>
            <a:pPr marL="411480" indent="-411480">
              <a:lnSpc>
                <a:spcPts val="3400"/>
              </a:lnSpc>
              <a:buFont typeface="Arial"/>
              <a:buChar char="•"/>
            </a:pPr>
            <a:r>
              <a:rPr lang="en-US" sz="2400" dirty="0"/>
              <a:t>Longevity </a:t>
            </a:r>
          </a:p>
          <a:p>
            <a:pPr marL="411480" indent="-411480">
              <a:lnSpc>
                <a:spcPts val="3400"/>
              </a:lnSpc>
              <a:buFont typeface="Arial"/>
              <a:buChar char="•"/>
            </a:pPr>
            <a:r>
              <a:rPr lang="en-US" sz="2400" dirty="0"/>
              <a:t>Where is the break even?</a:t>
            </a:r>
          </a:p>
          <a:p>
            <a:pPr marL="411480" indent="-411480">
              <a:lnSpc>
                <a:spcPts val="3400"/>
              </a:lnSpc>
              <a:buFont typeface="Arial"/>
              <a:buChar char="•"/>
            </a:pPr>
            <a:r>
              <a:rPr lang="en-US" sz="2400" dirty="0"/>
              <a:t>The power of compounding</a:t>
            </a:r>
          </a:p>
          <a:p>
            <a:pPr marL="411480" indent="-411480">
              <a:lnSpc>
                <a:spcPts val="3400"/>
              </a:lnSpc>
              <a:buFont typeface="Arial"/>
              <a:buChar char="•"/>
            </a:pPr>
            <a:r>
              <a:rPr lang="en-US" sz="2400" dirty="0"/>
              <a:t>Article: Should you buy an annuity from the government?</a:t>
            </a:r>
          </a:p>
        </p:txBody>
      </p:sp>
      <p:grpSp>
        <p:nvGrpSpPr>
          <p:cNvPr id="4" name="Group 3"/>
          <p:cNvGrpSpPr/>
          <p:nvPr/>
        </p:nvGrpSpPr>
        <p:grpSpPr>
          <a:xfrm>
            <a:off x="680063" y="1032387"/>
            <a:ext cx="4793226" cy="4793226"/>
            <a:chOff x="680063" y="1032387"/>
            <a:chExt cx="4793226" cy="4793226"/>
          </a:xfrm>
        </p:grpSpPr>
        <p:sp>
          <p:nvSpPr>
            <p:cNvPr id="9" name="Octagon 8"/>
            <p:cNvSpPr/>
            <p:nvPr/>
          </p:nvSpPr>
          <p:spPr>
            <a:xfrm>
              <a:off x="680063" y="1032387"/>
              <a:ext cx="4793226" cy="4793226"/>
            </a:xfrm>
            <a:prstGeom prst="octagon">
              <a:avLst/>
            </a:prstGeom>
            <a:solidFill>
              <a:schemeClr val="accent2">
                <a:lumMod val="75000"/>
              </a:schemeClr>
            </a:solidFill>
            <a:ln w="152400">
              <a:solidFill>
                <a:schemeClr val="bg1">
                  <a:alpha val="84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051789" y="2037428"/>
              <a:ext cx="3991385" cy="2554545"/>
            </a:xfrm>
            <a:prstGeom prst="rect">
              <a:avLst/>
            </a:prstGeom>
            <a:noFill/>
            <a:ln>
              <a:noFill/>
            </a:ln>
          </p:spPr>
          <p:txBody>
            <a:bodyPr wrap="square" rtlCol="0">
              <a:spAutoFit/>
            </a:bodyPr>
            <a:lstStyle/>
            <a:p>
              <a:pPr algn="ctr"/>
              <a:r>
                <a:rPr lang="en-US" sz="3200" dirty="0">
                  <a:solidFill>
                    <a:schemeClr val="bg1"/>
                  </a:solidFill>
                </a:rPr>
                <a:t>Claiming at 62 because of fear could be one of the costliest mistakes you make</a:t>
              </a:r>
            </a:p>
          </p:txBody>
        </p:sp>
      </p:grpSp>
    </p:spTree>
    <p:extLst>
      <p:ext uri="{BB962C8B-B14F-4D97-AF65-F5344CB8AC3E}">
        <p14:creationId xmlns:p14="http://schemas.microsoft.com/office/powerpoint/2010/main" val="14747616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a:t>Increased Full Retirement Age (FRA) for future generations</a:t>
            </a:r>
          </a:p>
          <a:p>
            <a:r>
              <a:rPr lang="en-US"/>
              <a:t>Increased Payroll taxes</a:t>
            </a:r>
          </a:p>
          <a:p>
            <a:r>
              <a:rPr lang="en-US"/>
              <a:t>Adjusted earnings restrictions </a:t>
            </a:r>
          </a:p>
          <a:p>
            <a:r>
              <a:rPr lang="en-US"/>
              <a:t>Some combination of above</a:t>
            </a:r>
            <a:endParaRPr lang="en-US" dirty="0"/>
          </a:p>
        </p:txBody>
      </p:sp>
      <p:sp>
        <p:nvSpPr>
          <p:cNvPr id="2" name="Title 1"/>
          <p:cNvSpPr>
            <a:spLocks noGrp="1"/>
          </p:cNvSpPr>
          <p:nvPr>
            <p:ph type="title"/>
          </p:nvPr>
        </p:nvSpPr>
        <p:spPr/>
        <p:txBody>
          <a:bodyPr/>
          <a:lstStyle/>
          <a:p>
            <a:r>
              <a:rPr lang="en-US"/>
              <a:t>How Social Security Will Survive</a:t>
            </a:r>
            <a:endParaRPr lang="en-US" dirty="0"/>
          </a:p>
        </p:txBody>
      </p:sp>
    </p:spTree>
    <p:extLst>
      <p:ext uri="{BB962C8B-B14F-4D97-AF65-F5344CB8AC3E}">
        <p14:creationId xmlns:p14="http://schemas.microsoft.com/office/powerpoint/2010/main" val="3154940526"/>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a:t>Our economy, markets and Social Security’s solvency are driven by demographics</a:t>
            </a:r>
          </a:p>
          <a:p>
            <a:r>
              <a:rPr lang="en-US"/>
              <a:t>Fact: Generation Y projected to surpass the Baby Boomers by 2019</a:t>
            </a:r>
          </a:p>
          <a:p>
            <a:r>
              <a:rPr lang="en-US"/>
              <a:t>Born 1981-1996, Gen Y will be the largest generation in our country’s history</a:t>
            </a:r>
          </a:p>
          <a:p>
            <a:r>
              <a:rPr lang="en-US"/>
              <a:t>They will be paying into Social Security</a:t>
            </a:r>
            <a:endParaRPr lang="en-US" dirty="0"/>
          </a:p>
        </p:txBody>
      </p:sp>
      <p:sp>
        <p:nvSpPr>
          <p:cNvPr id="2" name="Title 1"/>
          <p:cNvSpPr>
            <a:spLocks noGrp="1"/>
          </p:cNvSpPr>
          <p:nvPr>
            <p:ph type="title"/>
          </p:nvPr>
        </p:nvSpPr>
        <p:spPr/>
        <p:txBody>
          <a:bodyPr/>
          <a:lstStyle/>
          <a:p>
            <a:r>
              <a:rPr lang="en-US"/>
              <a:t>Future Generations’ Impact </a:t>
            </a:r>
            <a:endParaRPr lang="en-US" dirty="0"/>
          </a:p>
        </p:txBody>
      </p:sp>
    </p:spTree>
    <p:extLst>
      <p:ext uri="{BB962C8B-B14F-4D97-AF65-F5344CB8AC3E}">
        <p14:creationId xmlns:p14="http://schemas.microsoft.com/office/powerpoint/2010/main" val="1869206362"/>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F016E-D885-47EF-8618-EDD94D7765AF}"/>
              </a:ext>
            </a:extLst>
          </p:cNvPr>
          <p:cNvSpPr>
            <a:spLocks noGrp="1"/>
          </p:cNvSpPr>
          <p:nvPr>
            <p:ph type="title"/>
          </p:nvPr>
        </p:nvSpPr>
        <p:spPr/>
        <p:txBody>
          <a:bodyPr/>
          <a:lstStyle/>
          <a:p>
            <a:r>
              <a:rPr lang="en-US" dirty="0">
                <a:solidFill>
                  <a:schemeClr val="accent2"/>
                </a:solidFill>
              </a:rPr>
              <a:t>Future Generations’ Impact </a:t>
            </a:r>
          </a:p>
        </p:txBody>
      </p:sp>
      <p:graphicFrame>
        <p:nvGraphicFramePr>
          <p:cNvPr id="4" name="Content Placeholder 3">
            <a:extLst>
              <a:ext uri="{FF2B5EF4-FFF2-40B4-BE49-F238E27FC236}">
                <a16:creationId xmlns:a16="http://schemas.microsoft.com/office/drawing/2014/main" id="{C8A6D6AC-5ACD-4723-A54D-0D1877A3E1AE}"/>
              </a:ext>
            </a:extLst>
          </p:cNvPr>
          <p:cNvGraphicFramePr>
            <a:graphicFrameLocks noGrp="1"/>
          </p:cNvGraphicFramePr>
          <p:nvPr>
            <p:ph sz="quarter" idx="13"/>
            <p:extLst>
              <p:ext uri="{D42A27DB-BD31-4B8C-83A1-F6EECF244321}">
                <p14:modId xmlns:p14="http://schemas.microsoft.com/office/powerpoint/2010/main" val="4050728482"/>
              </p:ext>
            </p:extLst>
          </p:nvPr>
        </p:nvGraphicFramePr>
        <p:xfrm>
          <a:off x="1384301" y="1717776"/>
          <a:ext cx="9359900" cy="44318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249958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solidFill>
                  <a:schemeClr val="accent2"/>
                </a:solidFill>
              </a:rPr>
              <a:t>Future Generations’ Impact </a:t>
            </a:r>
          </a:p>
        </p:txBody>
      </p:sp>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413"/>
                    </a14:imgEffect>
                    <a14:imgEffect>
                      <a14:saturation sat="122000"/>
                    </a14:imgEffect>
                  </a14:imgLayer>
                </a14:imgProps>
              </a:ext>
              <a:ext uri="{28A0092B-C50C-407E-A947-70E740481C1C}">
                <a14:useLocalDpi xmlns:a14="http://schemas.microsoft.com/office/drawing/2010/main" val="0"/>
              </a:ext>
            </a:extLst>
          </a:blip>
          <a:srcRect t="4037" b="18942"/>
          <a:stretch/>
        </p:blipFill>
        <p:spPr>
          <a:xfrm>
            <a:off x="1269997" y="1794935"/>
            <a:ext cx="9313336" cy="3750731"/>
          </a:xfrm>
          <a:prstGeom prst="rect">
            <a:avLst/>
          </a:prstGeom>
        </p:spPr>
      </p:pic>
      <p:sp>
        <p:nvSpPr>
          <p:cNvPr id="15" name="TextBox 14">
            <a:extLst>
              <a:ext uri="{FF2B5EF4-FFF2-40B4-BE49-F238E27FC236}">
                <a16:creationId xmlns:a16="http://schemas.microsoft.com/office/drawing/2014/main" id="{8EBE8ED2-72B2-4470-98D0-471823DC20B7}"/>
              </a:ext>
            </a:extLst>
          </p:cNvPr>
          <p:cNvSpPr txBox="1"/>
          <p:nvPr/>
        </p:nvSpPr>
        <p:spPr>
          <a:xfrm>
            <a:off x="1878442" y="5667580"/>
            <a:ext cx="8587521" cy="3149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620"/>
              </a:lnSpc>
            </a:pPr>
            <a:r>
              <a:rPr lang="en-US" dirty="0">
                <a:solidFill>
                  <a:schemeClr val="bg1">
                    <a:lumMod val="50000"/>
                  </a:schemeClr>
                </a:solidFill>
              </a:rPr>
              <a:t>Source: US Department of Health and Human Services National Center for Health Statistics.</a:t>
            </a:r>
          </a:p>
          <a:p>
            <a:pPr>
              <a:lnSpc>
                <a:spcPts val="1620"/>
              </a:lnSpc>
            </a:pPr>
            <a:r>
              <a:rPr lang="en-US" dirty="0">
                <a:solidFill>
                  <a:schemeClr val="bg1">
                    <a:lumMod val="50000"/>
                  </a:schemeClr>
                </a:solidFill>
              </a:rPr>
              <a:t>THE PEW RESEARCH CENTER</a:t>
            </a:r>
          </a:p>
        </p:txBody>
      </p:sp>
    </p:spTree>
    <p:extLst>
      <p:ext uri="{BB962C8B-B14F-4D97-AF65-F5344CB8AC3E}">
        <p14:creationId xmlns:p14="http://schemas.microsoft.com/office/powerpoint/2010/main" val="107954769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859" y="679216"/>
            <a:ext cx="9857439" cy="793196"/>
          </a:xfrm>
        </p:spPr>
        <p:txBody>
          <a:bodyPr>
            <a:normAutofit/>
          </a:bodyPr>
          <a:lstStyle/>
          <a:p>
            <a:r>
              <a:rPr lang="en-US" sz="3600" spc="-100" dirty="0">
                <a:solidFill>
                  <a:schemeClr val="accent2"/>
                </a:solidFill>
              </a:rPr>
              <a:t>Claiming Benefits Early vs Full Retirement Age</a:t>
            </a:r>
          </a:p>
        </p:txBody>
      </p:sp>
      <p:pic>
        <p:nvPicPr>
          <p:cNvPr id="4" name="Content Placeholder 3" descr="Full Retirement by Birthyear.jpg"/>
          <p:cNvPicPr>
            <a:picLocks noGrp="1" noChangeAspect="1"/>
          </p:cNvPicPr>
          <p:nvPr>
            <p:ph sz="quarter" idx="13"/>
          </p:nvPr>
        </p:nvPicPr>
        <p:blipFill rotWithShape="1">
          <a:blip r:embed="rId3">
            <a:extLst>
              <a:ext uri="{BEBA8EAE-BF5A-486C-A8C5-ECC9F3942E4B}">
                <a14:imgProps xmlns:a14="http://schemas.microsoft.com/office/drawing/2010/main">
                  <a14:imgLayer r:embed="rId4">
                    <a14:imgEffect>
                      <a14:brightnessContrast bright="20000" contrast="5000"/>
                    </a14:imgEffect>
                  </a14:imgLayer>
                </a14:imgProps>
              </a:ext>
              <a:ext uri="{28A0092B-C50C-407E-A947-70E740481C1C}">
                <a14:useLocalDpi xmlns:a14="http://schemas.microsoft.com/office/drawing/2010/main" val="0"/>
              </a:ext>
            </a:extLst>
          </a:blip>
          <a:srcRect l="164" t="10871" r="134" b="902"/>
          <a:stretch/>
        </p:blipFill>
        <p:spPr>
          <a:xfrm>
            <a:off x="1003300" y="1930400"/>
            <a:ext cx="10223500" cy="4343400"/>
          </a:xfrm>
          <a:prstGeom prst="rect">
            <a:avLst/>
          </a:prstGeom>
        </p:spPr>
      </p:pic>
      <p:sp>
        <p:nvSpPr>
          <p:cNvPr id="5" name="Title 1"/>
          <p:cNvSpPr txBox="1">
            <a:spLocks/>
          </p:cNvSpPr>
          <p:nvPr/>
        </p:nvSpPr>
        <p:spPr>
          <a:xfrm>
            <a:off x="990600" y="1542816"/>
            <a:ext cx="10109199" cy="565384"/>
          </a:xfrm>
          <a:prstGeom prst="rect">
            <a:avLst/>
          </a:prstGeom>
        </p:spPr>
        <p:txBody>
          <a:bodyPr vert="horz">
            <a:normAutofit/>
          </a:bodyPr>
          <a:lstStyle>
            <a:lvl1pPr algn="l" defTabSz="914400" rtl="0" eaLnBrk="1" latinLnBrk="0" hangingPunct="1">
              <a:lnSpc>
                <a:spcPct val="90000"/>
              </a:lnSpc>
              <a:spcBef>
                <a:spcPct val="0"/>
              </a:spcBef>
              <a:buNone/>
              <a:defRPr sz="4000" kern="1200" cap="none" spc="-50">
                <a:solidFill>
                  <a:schemeClr val="accent1"/>
                </a:solidFill>
                <a:latin typeface="+mj-lt"/>
                <a:ea typeface="+mj-ea"/>
                <a:cs typeface="+mj-cs"/>
              </a:defRPr>
            </a:lvl1pPr>
          </a:lstStyle>
          <a:p>
            <a:r>
              <a:rPr lang="en-US" sz="2200" cap="all" spc="0" dirty="0"/>
              <a:t>Full Retirement and Age 62 Benefit by Year of Birth</a:t>
            </a:r>
          </a:p>
        </p:txBody>
      </p:sp>
    </p:spTree>
    <p:extLst>
      <p:ext uri="{BB962C8B-B14F-4D97-AF65-F5344CB8AC3E}">
        <p14:creationId xmlns:p14="http://schemas.microsoft.com/office/powerpoint/2010/main" val="136423863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Earnings Restrictions</a:t>
            </a:r>
          </a:p>
        </p:txBody>
      </p:sp>
      <p:sp>
        <p:nvSpPr>
          <p:cNvPr id="4" name="TextBox 3"/>
          <p:cNvSpPr txBox="1"/>
          <p:nvPr/>
        </p:nvSpPr>
        <p:spPr>
          <a:xfrm>
            <a:off x="1079500" y="5892800"/>
            <a:ext cx="9728200" cy="1015663"/>
          </a:xfrm>
          <a:prstGeom prst="rect">
            <a:avLst/>
          </a:prstGeom>
          <a:noFill/>
        </p:spPr>
        <p:txBody>
          <a:bodyPr wrap="square" rtlCol="0">
            <a:spAutoFit/>
          </a:bodyPr>
          <a:lstStyle/>
          <a:p>
            <a:r>
              <a:rPr lang="en-US" sz="1200" dirty="0"/>
              <a:t>Source: </a:t>
            </a:r>
            <a:r>
              <a:rPr lang="en-US" sz="1200" dirty="0">
                <a:hlinkClick r:id="rId3"/>
              </a:rPr>
              <a:t>https://www.ssa.gov/planners/retire/whileworking.html</a:t>
            </a:r>
            <a:r>
              <a:rPr lang="en-US" sz="1200" dirty="0"/>
              <a:t> (accessed March 12, 2018). This is provided for informational purposes only and is not intended to provide specific tax or legal advice or serve as the basis for any financial decisions. Be sure to speak with qualified professionals before making any decision about your personal situation.</a:t>
            </a:r>
          </a:p>
          <a:p>
            <a:endParaRPr lang="en-US" sz="1200" dirty="0"/>
          </a:p>
          <a:p>
            <a:endParaRPr lang="en-US" sz="1200" dirty="0"/>
          </a:p>
        </p:txBody>
      </p:sp>
      <p:sp>
        <p:nvSpPr>
          <p:cNvPr id="10" name="Content Placeholder 2"/>
          <p:cNvSpPr>
            <a:spLocks noGrp="1"/>
          </p:cNvSpPr>
          <p:nvPr>
            <p:ph sz="quarter" idx="13"/>
          </p:nvPr>
        </p:nvSpPr>
        <p:spPr>
          <a:xfrm>
            <a:off x="709613" y="2074863"/>
            <a:ext cx="10809287" cy="4681537"/>
          </a:xfrm>
          <a:prstGeom prst="rect">
            <a:avLst/>
          </a:prstGeom>
        </p:spPr>
        <p:txBody>
          <a:bodyPr>
            <a:noAutofit/>
          </a:bodyPr>
          <a:lstStyle/>
          <a:p>
            <a:r>
              <a:rPr lang="en-US" sz="2600" spc="-50" dirty="0"/>
              <a:t>Reduction in benefits</a:t>
            </a:r>
          </a:p>
          <a:p>
            <a:r>
              <a:rPr lang="en-US" sz="2600" spc="-50" dirty="0"/>
              <a:t>Potential ADDITIONAL reduction in benefits if you are still working</a:t>
            </a:r>
          </a:p>
          <a:p>
            <a:r>
              <a:rPr lang="en-US" sz="2600" spc="-50" dirty="0"/>
              <a:t>Not the boost to your savings that you may have thought</a:t>
            </a:r>
          </a:p>
          <a:p>
            <a:r>
              <a:rPr lang="en-US" sz="2600" spc="-50" dirty="0"/>
              <a:t>As of 2018, when taking benefits early….</a:t>
            </a:r>
          </a:p>
          <a:p>
            <a:pPr marL="0" indent="0">
              <a:buNone/>
            </a:pPr>
            <a:r>
              <a:rPr lang="en-US" sz="2600" spc="-50" dirty="0">
                <a:solidFill>
                  <a:schemeClr val="accent2"/>
                </a:solidFill>
              </a:rPr>
              <a:t>   $1 of benefits is deducted from your Social Security benefit </a:t>
            </a:r>
            <a:br>
              <a:rPr lang="en-US" sz="2600" spc="-50" dirty="0">
                <a:solidFill>
                  <a:schemeClr val="accent2"/>
                </a:solidFill>
              </a:rPr>
            </a:br>
            <a:r>
              <a:rPr lang="en-US" sz="2600" spc="-50" dirty="0">
                <a:solidFill>
                  <a:schemeClr val="accent2"/>
                </a:solidFill>
              </a:rPr>
              <a:t>   for every $2 of earnings you have OVER $17,040</a:t>
            </a:r>
          </a:p>
        </p:txBody>
      </p:sp>
    </p:spTree>
    <p:extLst>
      <p:ext uri="{BB962C8B-B14F-4D97-AF65-F5344CB8AC3E}">
        <p14:creationId xmlns:p14="http://schemas.microsoft.com/office/powerpoint/2010/main" val="270761008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Factors in Retirement</a:t>
            </a:r>
            <a:endParaRPr lang="en-US" dirty="0"/>
          </a:p>
        </p:txBody>
      </p:sp>
      <p:sp>
        <p:nvSpPr>
          <p:cNvPr id="4" name="Content Placeholder 2"/>
          <p:cNvSpPr txBox="1">
            <a:spLocks/>
          </p:cNvSpPr>
          <p:nvPr/>
        </p:nvSpPr>
        <p:spPr>
          <a:xfrm>
            <a:off x="1675607" y="5516563"/>
            <a:ext cx="8840787" cy="1074737"/>
          </a:xfrm>
          <a:prstGeom prst="rect">
            <a:avLst/>
          </a:prstGeom>
        </p:spPr>
        <p:txBody>
          <a:bodyPr/>
          <a:lstStyle>
            <a:lvl1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1pPr>
            <a:lvl2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2pPr>
            <a:lvl3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3pPr>
            <a:lvl4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4pPr>
            <a:lvl5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If your current plan doesn’t account for longevity, inflation and taxes ─ </a:t>
            </a:r>
            <a:r>
              <a:rPr lang="en-US" b="1" dirty="0">
                <a:solidFill>
                  <a:schemeClr val="accent2"/>
                </a:solidFill>
              </a:rPr>
              <a:t>YOU DON’T HAVE A PLAN</a:t>
            </a:r>
            <a:r>
              <a:rPr lang="en-US" b="1" dirty="0"/>
              <a:t>.</a:t>
            </a:r>
          </a:p>
        </p:txBody>
      </p:sp>
      <p:sp>
        <p:nvSpPr>
          <p:cNvPr id="6" name="Rectangle 5"/>
          <p:cNvSpPr/>
          <p:nvPr userDrawn="1"/>
        </p:nvSpPr>
        <p:spPr>
          <a:xfrm>
            <a:off x="1211648" y="1371193"/>
            <a:ext cx="3213168" cy="3785007"/>
          </a:xfrm>
          <a:prstGeom prst="rect">
            <a:avLst/>
          </a:prstGeom>
          <a:solidFill>
            <a:schemeClr val="accent3"/>
          </a:solidFill>
          <a:ln>
            <a:noFill/>
          </a:ln>
          <a:effectLst>
            <a:outerShdw blurRad="387350" dist="50800" dir="2700000" algn="tl"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4641816" y="1371193"/>
            <a:ext cx="3213168" cy="3785007"/>
          </a:xfrm>
          <a:prstGeom prst="rect">
            <a:avLst/>
          </a:prstGeom>
          <a:solidFill>
            <a:schemeClr val="accent2"/>
          </a:solidFill>
          <a:ln>
            <a:noFill/>
          </a:ln>
          <a:effectLst>
            <a:outerShdw blurRad="387350" dist="50800" dir="2700000" algn="tl"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8071985" y="1371193"/>
            <a:ext cx="3213168" cy="3785007"/>
          </a:xfrm>
          <a:prstGeom prst="rect">
            <a:avLst/>
          </a:prstGeom>
          <a:solidFill>
            <a:schemeClr val="accent4"/>
          </a:solidFill>
          <a:ln>
            <a:noFill/>
          </a:ln>
          <a:effectLst>
            <a:outerShdw blurRad="387350" dist="50800" dir="2700000" algn="tl"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1515456" y="2006600"/>
            <a:ext cx="2675544" cy="71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cap="none">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cap="none">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4200"/>
              </a:lnSpc>
              <a:buFont typeface="Arial" panose="020B0604020202020204" pitchFamily="34" charset="0"/>
              <a:buNone/>
            </a:pPr>
            <a:r>
              <a:rPr lang="en-US" sz="3200" dirty="0">
                <a:solidFill>
                  <a:schemeClr val="bg1"/>
                </a:solidFill>
              </a:rPr>
              <a:t>LONGEVITY</a:t>
            </a:r>
          </a:p>
        </p:txBody>
      </p:sp>
      <p:sp>
        <p:nvSpPr>
          <p:cNvPr id="16" name="Content Placeholder 2"/>
          <p:cNvSpPr txBox="1">
            <a:spLocks/>
          </p:cNvSpPr>
          <p:nvPr/>
        </p:nvSpPr>
        <p:spPr>
          <a:xfrm>
            <a:off x="4957156" y="2006600"/>
            <a:ext cx="2675544" cy="71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cap="none">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cap="none">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4200"/>
              </a:lnSpc>
              <a:buFont typeface="Arial" panose="020B0604020202020204" pitchFamily="34" charset="0"/>
              <a:buNone/>
            </a:pPr>
            <a:r>
              <a:rPr lang="en-US" sz="3200" dirty="0">
                <a:solidFill>
                  <a:schemeClr val="bg1"/>
                </a:solidFill>
              </a:rPr>
              <a:t>INFLATION</a:t>
            </a:r>
          </a:p>
        </p:txBody>
      </p:sp>
      <p:sp>
        <p:nvSpPr>
          <p:cNvPr id="17" name="Content Placeholder 2"/>
          <p:cNvSpPr txBox="1">
            <a:spLocks/>
          </p:cNvSpPr>
          <p:nvPr/>
        </p:nvSpPr>
        <p:spPr>
          <a:xfrm>
            <a:off x="8360756" y="2006600"/>
            <a:ext cx="2675544" cy="71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cap="none">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cap="none">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4200"/>
              </a:lnSpc>
              <a:buFont typeface="Arial" panose="020B0604020202020204" pitchFamily="34" charset="0"/>
              <a:buNone/>
            </a:pPr>
            <a:r>
              <a:rPr lang="en-US" sz="3200" dirty="0">
                <a:solidFill>
                  <a:schemeClr val="bg1"/>
                </a:solidFill>
              </a:rPr>
              <a:t>TAXATION</a:t>
            </a:r>
          </a:p>
        </p:txBody>
      </p:sp>
    </p:spTree>
    <p:extLst>
      <p:ext uri="{BB962C8B-B14F-4D97-AF65-F5344CB8AC3E}">
        <p14:creationId xmlns:p14="http://schemas.microsoft.com/office/powerpoint/2010/main" val="2338536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077914" y="2900363"/>
            <a:ext cx="8743419" cy="3151392"/>
          </a:xfrm>
        </p:spPr>
        <p:txBody>
          <a:bodyPr/>
          <a:lstStyle/>
          <a:p>
            <a:r>
              <a:rPr lang="en-US" dirty="0"/>
              <a:t>About</a:t>
            </a:r>
            <a:endParaRPr lang="en-US" i="1" dirty="0">
              <a:solidFill>
                <a:schemeClr val="accent2"/>
              </a:solidFill>
            </a:endParaRPr>
          </a:p>
        </p:txBody>
      </p:sp>
      <p:sp>
        <p:nvSpPr>
          <p:cNvPr id="2" name="Title 1"/>
          <p:cNvSpPr>
            <a:spLocks noGrp="1"/>
          </p:cNvSpPr>
          <p:nvPr>
            <p:ph type="title"/>
          </p:nvPr>
        </p:nvSpPr>
        <p:spPr/>
        <p:txBody>
          <a:bodyPr/>
          <a:lstStyle/>
          <a:p>
            <a:r>
              <a:rPr lang="en-US" sz="4500" dirty="0"/>
              <a:t>Welcome!</a:t>
            </a:r>
          </a:p>
        </p:txBody>
      </p:sp>
      <p:sp>
        <p:nvSpPr>
          <p:cNvPr id="7" name="Title 1"/>
          <p:cNvSpPr txBox="1">
            <a:spLocks/>
          </p:cNvSpPr>
          <p:nvPr/>
        </p:nvSpPr>
        <p:spPr>
          <a:xfrm>
            <a:off x="1077913" y="2003510"/>
            <a:ext cx="10628464" cy="624427"/>
          </a:xfrm>
          <a:prstGeom prst="rect">
            <a:avLst/>
          </a:prstGeom>
        </p:spPr>
        <p:txBody>
          <a:bodyPr/>
          <a:lstStyle>
            <a:lvl1pPr algn="l" defTabSz="914400" rtl="0" eaLnBrk="1" latinLnBrk="0" hangingPunct="1">
              <a:lnSpc>
                <a:spcPct val="90000"/>
              </a:lnSpc>
              <a:spcBef>
                <a:spcPct val="0"/>
              </a:spcBef>
              <a:buNone/>
              <a:defRPr sz="3600" kern="1200" cap="none" spc="-50">
                <a:solidFill>
                  <a:schemeClr val="bg1"/>
                </a:solidFill>
                <a:latin typeface="+mj-lt"/>
                <a:ea typeface="+mj-ea"/>
                <a:cs typeface="+mj-cs"/>
              </a:defRPr>
            </a:lvl1pPr>
          </a:lstStyle>
          <a:p>
            <a:r>
              <a:rPr lang="en-US" dirty="0">
                <a:solidFill>
                  <a:schemeClr val="accent2"/>
                </a:solidFill>
              </a:rPr>
              <a:t>Name, Title</a:t>
            </a:r>
          </a:p>
        </p:txBody>
      </p:sp>
      <p:sp>
        <p:nvSpPr>
          <p:cNvPr id="4" name="TextBox 3">
            <a:extLst>
              <a:ext uri="{FF2B5EF4-FFF2-40B4-BE49-F238E27FC236}">
                <a16:creationId xmlns:a16="http://schemas.microsoft.com/office/drawing/2014/main" id="{1234014D-56CE-B943-86FA-ABD9CB4D169C}"/>
              </a:ext>
            </a:extLst>
          </p:cNvPr>
          <p:cNvSpPr txBox="1"/>
          <p:nvPr/>
        </p:nvSpPr>
        <p:spPr>
          <a:xfrm>
            <a:off x="10515600" y="5682423"/>
            <a:ext cx="851515" cy="369332"/>
          </a:xfrm>
          <a:prstGeom prst="rect">
            <a:avLst/>
          </a:prstGeom>
          <a:noFill/>
        </p:spPr>
        <p:txBody>
          <a:bodyPr wrap="none" rtlCol="0">
            <a:spAutoFit/>
          </a:bodyPr>
          <a:lstStyle/>
          <a:p>
            <a:r>
              <a:rPr lang="en-US" dirty="0"/>
              <a:t>LOGO</a:t>
            </a:r>
          </a:p>
        </p:txBody>
      </p:sp>
    </p:spTree>
    <p:extLst>
      <p:ext uri="{BB962C8B-B14F-4D97-AF65-F5344CB8AC3E}">
        <p14:creationId xmlns:p14="http://schemas.microsoft.com/office/powerpoint/2010/main" val="252463234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Impact of Living Longer</a:t>
            </a:r>
            <a:endParaRPr lang="en-US" dirty="0"/>
          </a:p>
        </p:txBody>
      </p:sp>
      <p:grpSp>
        <p:nvGrpSpPr>
          <p:cNvPr id="4" name="Group 3"/>
          <p:cNvGrpSpPr/>
          <p:nvPr/>
        </p:nvGrpSpPr>
        <p:grpSpPr>
          <a:xfrm>
            <a:off x="6134100" y="1447800"/>
            <a:ext cx="5765799" cy="4914900"/>
            <a:chOff x="554797" y="1535335"/>
            <a:chExt cx="3656128" cy="4387238"/>
          </a:xfrm>
        </p:grpSpPr>
        <p:pic>
          <p:nvPicPr>
            <p:cNvPr id="5" name="Picture 4" descr="CummulativeBenefitsChart.jpg"/>
            <p:cNvPicPr>
              <a:picLocks noChangeAspect="1"/>
            </p:cNvPicPr>
            <p:nvPr/>
          </p:nvPicPr>
          <p:blipFill rotWithShape="1">
            <a:blip r:embed="rId3">
              <a:extLst>
                <a:ext uri="{28A0092B-C50C-407E-A947-70E740481C1C}">
                  <a14:useLocalDpi xmlns:a14="http://schemas.microsoft.com/office/drawing/2010/main" val="0"/>
                </a:ext>
              </a:extLst>
            </a:blip>
            <a:srcRect l="23246" t="4097" b="10359"/>
            <a:stretch/>
          </p:blipFill>
          <p:spPr>
            <a:xfrm>
              <a:off x="1238365" y="1908879"/>
              <a:ext cx="2851964" cy="3562895"/>
            </a:xfrm>
            <a:prstGeom prst="rect">
              <a:avLst/>
            </a:prstGeom>
          </p:spPr>
        </p:pic>
        <p:sp>
          <p:nvSpPr>
            <p:cNvPr id="6" name="TextBox 5"/>
            <p:cNvSpPr txBox="1"/>
            <p:nvPr/>
          </p:nvSpPr>
          <p:spPr>
            <a:xfrm>
              <a:off x="1413145" y="1535335"/>
              <a:ext cx="2677184" cy="412101"/>
            </a:xfrm>
            <a:prstGeom prst="rect">
              <a:avLst/>
            </a:prstGeom>
            <a:noFill/>
          </p:spPr>
          <p:txBody>
            <a:bodyPr wrap="square" rtlCol="0">
              <a:spAutoFit/>
            </a:bodyPr>
            <a:lstStyle/>
            <a:p>
              <a:pPr algn="r"/>
              <a:r>
                <a:rPr lang="en-US" sz="2400" dirty="0">
                  <a:solidFill>
                    <a:srgbClr val="084B83"/>
                  </a:solidFill>
                </a:rPr>
                <a:t>Cumulative Benefits</a:t>
              </a:r>
            </a:p>
          </p:txBody>
        </p:sp>
        <p:sp>
          <p:nvSpPr>
            <p:cNvPr id="7" name="TextBox 6"/>
            <p:cNvSpPr txBox="1"/>
            <p:nvPr/>
          </p:nvSpPr>
          <p:spPr>
            <a:xfrm>
              <a:off x="554797" y="1868703"/>
              <a:ext cx="827211" cy="461665"/>
            </a:xfrm>
            <a:prstGeom prst="rect">
              <a:avLst/>
            </a:prstGeom>
            <a:noFill/>
          </p:spPr>
          <p:txBody>
            <a:bodyPr wrap="square" rtlCol="0">
              <a:spAutoFit/>
            </a:bodyPr>
            <a:lstStyle/>
            <a:p>
              <a:r>
                <a:rPr lang="en-US" sz="1200" b="1" dirty="0">
                  <a:solidFill>
                    <a:srgbClr val="000000"/>
                  </a:solidFill>
                  <a:latin typeface="Arial"/>
                  <a:cs typeface="Arial"/>
                </a:rPr>
                <a:t>$342,039</a:t>
              </a:r>
            </a:p>
          </p:txBody>
        </p:sp>
        <p:sp>
          <p:nvSpPr>
            <p:cNvPr id="8" name="TextBox 7"/>
            <p:cNvSpPr txBox="1"/>
            <p:nvPr/>
          </p:nvSpPr>
          <p:spPr>
            <a:xfrm>
              <a:off x="554797" y="2520376"/>
              <a:ext cx="827211" cy="461665"/>
            </a:xfrm>
            <a:prstGeom prst="rect">
              <a:avLst/>
            </a:prstGeom>
            <a:noFill/>
          </p:spPr>
          <p:txBody>
            <a:bodyPr wrap="square" rtlCol="0">
              <a:spAutoFit/>
            </a:bodyPr>
            <a:lstStyle/>
            <a:p>
              <a:r>
                <a:rPr lang="en-US" sz="1200" b="1" dirty="0">
                  <a:solidFill>
                    <a:srgbClr val="000000"/>
                  </a:solidFill>
                  <a:latin typeface="Arial"/>
                  <a:cs typeface="Arial"/>
                </a:rPr>
                <a:t>$273,632</a:t>
              </a:r>
            </a:p>
          </p:txBody>
        </p:sp>
        <p:sp>
          <p:nvSpPr>
            <p:cNvPr id="9" name="TextBox 8"/>
            <p:cNvSpPr txBox="1"/>
            <p:nvPr/>
          </p:nvSpPr>
          <p:spPr>
            <a:xfrm>
              <a:off x="554797" y="3843854"/>
              <a:ext cx="827211" cy="461665"/>
            </a:xfrm>
            <a:prstGeom prst="rect">
              <a:avLst/>
            </a:prstGeom>
            <a:noFill/>
          </p:spPr>
          <p:txBody>
            <a:bodyPr wrap="square" rtlCol="0">
              <a:spAutoFit/>
            </a:bodyPr>
            <a:lstStyle/>
            <a:p>
              <a:r>
                <a:rPr lang="en-US" sz="1200" b="1" dirty="0">
                  <a:solidFill>
                    <a:srgbClr val="000000"/>
                  </a:solidFill>
                  <a:latin typeface="Arial"/>
                  <a:cs typeface="Arial"/>
                </a:rPr>
                <a:t>$136,816</a:t>
              </a:r>
            </a:p>
          </p:txBody>
        </p:sp>
        <p:sp>
          <p:nvSpPr>
            <p:cNvPr id="10" name="TextBox 9"/>
            <p:cNvSpPr txBox="1"/>
            <p:nvPr/>
          </p:nvSpPr>
          <p:spPr>
            <a:xfrm>
              <a:off x="554797" y="3176804"/>
              <a:ext cx="827211" cy="461665"/>
            </a:xfrm>
            <a:prstGeom prst="rect">
              <a:avLst/>
            </a:prstGeom>
            <a:noFill/>
          </p:spPr>
          <p:txBody>
            <a:bodyPr wrap="square" rtlCol="0">
              <a:spAutoFit/>
            </a:bodyPr>
            <a:lstStyle/>
            <a:p>
              <a:r>
                <a:rPr lang="en-US" sz="1200" b="1" dirty="0">
                  <a:solidFill>
                    <a:srgbClr val="000000"/>
                  </a:solidFill>
                  <a:latin typeface="Arial"/>
                  <a:cs typeface="Arial"/>
                </a:rPr>
                <a:t>$205,224</a:t>
              </a:r>
            </a:p>
          </p:txBody>
        </p:sp>
        <p:sp>
          <p:nvSpPr>
            <p:cNvPr id="11" name="TextBox 10"/>
            <p:cNvSpPr txBox="1"/>
            <p:nvPr/>
          </p:nvSpPr>
          <p:spPr>
            <a:xfrm>
              <a:off x="627239" y="4514565"/>
              <a:ext cx="827211" cy="276999"/>
            </a:xfrm>
            <a:prstGeom prst="rect">
              <a:avLst/>
            </a:prstGeom>
            <a:noFill/>
          </p:spPr>
          <p:txBody>
            <a:bodyPr wrap="square" rtlCol="0">
              <a:spAutoFit/>
            </a:bodyPr>
            <a:lstStyle/>
            <a:p>
              <a:r>
                <a:rPr lang="en-US" sz="1200" b="1" dirty="0">
                  <a:solidFill>
                    <a:srgbClr val="000000"/>
                  </a:solidFill>
                  <a:latin typeface="Arial"/>
                  <a:cs typeface="Arial"/>
                </a:rPr>
                <a:t>$68,408</a:t>
              </a:r>
            </a:p>
          </p:txBody>
        </p:sp>
        <p:sp>
          <p:nvSpPr>
            <p:cNvPr id="12" name="TextBox 11"/>
            <p:cNvSpPr txBox="1"/>
            <p:nvPr/>
          </p:nvSpPr>
          <p:spPr>
            <a:xfrm>
              <a:off x="1051649" y="5194775"/>
              <a:ext cx="237389" cy="276999"/>
            </a:xfrm>
            <a:prstGeom prst="rect">
              <a:avLst/>
            </a:prstGeom>
            <a:noFill/>
          </p:spPr>
          <p:txBody>
            <a:bodyPr wrap="square" rtlCol="0">
              <a:spAutoFit/>
            </a:bodyPr>
            <a:lstStyle/>
            <a:p>
              <a:r>
                <a:rPr lang="en-US" sz="1200" b="1" dirty="0">
                  <a:solidFill>
                    <a:srgbClr val="000000"/>
                  </a:solidFill>
                  <a:latin typeface="Arial"/>
                  <a:cs typeface="Arial"/>
                </a:rPr>
                <a:t>$</a:t>
              </a:r>
            </a:p>
          </p:txBody>
        </p:sp>
        <p:sp>
          <p:nvSpPr>
            <p:cNvPr id="13" name="TextBox 12"/>
            <p:cNvSpPr txBox="1"/>
            <p:nvPr/>
          </p:nvSpPr>
          <p:spPr>
            <a:xfrm>
              <a:off x="1212141" y="5400419"/>
              <a:ext cx="365823" cy="461665"/>
            </a:xfrm>
            <a:prstGeom prst="rect">
              <a:avLst/>
            </a:prstGeom>
            <a:noFill/>
          </p:spPr>
          <p:txBody>
            <a:bodyPr wrap="square" rtlCol="0">
              <a:spAutoFit/>
            </a:bodyPr>
            <a:lstStyle/>
            <a:p>
              <a:r>
                <a:rPr lang="en-US" sz="1200" b="1" dirty="0">
                  <a:solidFill>
                    <a:srgbClr val="000000"/>
                  </a:solidFill>
                  <a:latin typeface="Arial"/>
                  <a:cs typeface="Arial"/>
                </a:rPr>
                <a:t>60</a:t>
              </a:r>
            </a:p>
          </p:txBody>
        </p:sp>
        <p:sp>
          <p:nvSpPr>
            <p:cNvPr id="14" name="TextBox 13"/>
            <p:cNvSpPr txBox="1"/>
            <p:nvPr/>
          </p:nvSpPr>
          <p:spPr>
            <a:xfrm>
              <a:off x="1908452" y="5400419"/>
              <a:ext cx="365823" cy="461665"/>
            </a:xfrm>
            <a:prstGeom prst="rect">
              <a:avLst/>
            </a:prstGeom>
            <a:noFill/>
          </p:spPr>
          <p:txBody>
            <a:bodyPr wrap="square" rtlCol="0">
              <a:spAutoFit/>
            </a:bodyPr>
            <a:lstStyle/>
            <a:p>
              <a:r>
                <a:rPr lang="en-US" sz="1200" b="1" dirty="0">
                  <a:solidFill>
                    <a:srgbClr val="000000"/>
                  </a:solidFill>
                  <a:latin typeface="Arial"/>
                  <a:cs typeface="Arial"/>
                </a:rPr>
                <a:t>67</a:t>
              </a:r>
            </a:p>
          </p:txBody>
        </p:sp>
        <p:sp>
          <p:nvSpPr>
            <p:cNvPr id="15" name="TextBox 14"/>
            <p:cNvSpPr txBox="1"/>
            <p:nvPr/>
          </p:nvSpPr>
          <p:spPr>
            <a:xfrm>
              <a:off x="2589667" y="5400419"/>
              <a:ext cx="365823" cy="461665"/>
            </a:xfrm>
            <a:prstGeom prst="rect">
              <a:avLst/>
            </a:prstGeom>
            <a:noFill/>
          </p:spPr>
          <p:txBody>
            <a:bodyPr wrap="square" rtlCol="0">
              <a:spAutoFit/>
            </a:bodyPr>
            <a:lstStyle/>
            <a:p>
              <a:r>
                <a:rPr lang="en-US" sz="1200" b="1" dirty="0">
                  <a:solidFill>
                    <a:srgbClr val="000000"/>
                  </a:solidFill>
                  <a:latin typeface="Arial"/>
                  <a:cs typeface="Arial"/>
                </a:rPr>
                <a:t>74</a:t>
              </a:r>
            </a:p>
          </p:txBody>
        </p:sp>
        <p:sp>
          <p:nvSpPr>
            <p:cNvPr id="16" name="TextBox 15"/>
            <p:cNvSpPr txBox="1"/>
            <p:nvPr/>
          </p:nvSpPr>
          <p:spPr>
            <a:xfrm>
              <a:off x="3256631" y="5400419"/>
              <a:ext cx="365823" cy="461665"/>
            </a:xfrm>
            <a:prstGeom prst="rect">
              <a:avLst/>
            </a:prstGeom>
            <a:noFill/>
          </p:spPr>
          <p:txBody>
            <a:bodyPr wrap="square" rtlCol="0">
              <a:spAutoFit/>
            </a:bodyPr>
            <a:lstStyle/>
            <a:p>
              <a:r>
                <a:rPr lang="en-US" sz="1200" b="1" dirty="0">
                  <a:solidFill>
                    <a:srgbClr val="000000"/>
                  </a:solidFill>
                  <a:latin typeface="Arial"/>
                  <a:cs typeface="Arial"/>
                </a:rPr>
                <a:t>81</a:t>
              </a:r>
            </a:p>
          </p:txBody>
        </p:sp>
        <p:sp>
          <p:nvSpPr>
            <p:cNvPr id="17" name="TextBox 16"/>
            <p:cNvSpPr txBox="1"/>
            <p:nvPr/>
          </p:nvSpPr>
          <p:spPr>
            <a:xfrm>
              <a:off x="3845102" y="5400419"/>
              <a:ext cx="365823" cy="461665"/>
            </a:xfrm>
            <a:prstGeom prst="rect">
              <a:avLst/>
            </a:prstGeom>
            <a:noFill/>
          </p:spPr>
          <p:txBody>
            <a:bodyPr wrap="square" rtlCol="0">
              <a:spAutoFit/>
            </a:bodyPr>
            <a:lstStyle/>
            <a:p>
              <a:r>
                <a:rPr lang="en-US" sz="1200" b="1" dirty="0">
                  <a:solidFill>
                    <a:srgbClr val="000000"/>
                  </a:solidFill>
                  <a:latin typeface="Arial"/>
                  <a:cs typeface="Arial"/>
                </a:rPr>
                <a:t>88</a:t>
              </a:r>
            </a:p>
          </p:txBody>
        </p:sp>
        <p:sp>
          <p:nvSpPr>
            <p:cNvPr id="18" name="TextBox 17"/>
            <p:cNvSpPr txBox="1"/>
            <p:nvPr/>
          </p:nvSpPr>
          <p:spPr>
            <a:xfrm>
              <a:off x="2397720" y="5614796"/>
              <a:ext cx="633845" cy="307777"/>
            </a:xfrm>
            <a:prstGeom prst="rect">
              <a:avLst/>
            </a:prstGeom>
            <a:noFill/>
          </p:spPr>
          <p:txBody>
            <a:bodyPr wrap="square" rtlCol="0">
              <a:spAutoFit/>
            </a:bodyPr>
            <a:lstStyle/>
            <a:p>
              <a:r>
                <a:rPr lang="en-US" sz="1400" b="1" dirty="0">
                  <a:solidFill>
                    <a:srgbClr val="000000"/>
                  </a:solidFill>
                  <a:latin typeface="Arial"/>
                  <a:cs typeface="Arial"/>
                </a:rPr>
                <a:t>AGE</a:t>
              </a:r>
            </a:p>
          </p:txBody>
        </p:sp>
      </p:grpSp>
      <p:sp>
        <p:nvSpPr>
          <p:cNvPr id="3" name="TextBox 2"/>
          <p:cNvSpPr txBox="1"/>
          <p:nvPr/>
        </p:nvSpPr>
        <p:spPr>
          <a:xfrm>
            <a:off x="850900" y="5956300"/>
            <a:ext cx="5486400" cy="553998"/>
          </a:xfrm>
          <a:prstGeom prst="rect">
            <a:avLst/>
          </a:prstGeom>
          <a:noFill/>
        </p:spPr>
        <p:txBody>
          <a:bodyPr wrap="square" rtlCol="0">
            <a:spAutoFit/>
          </a:bodyPr>
          <a:lstStyle/>
          <a:p>
            <a:r>
              <a:rPr lang="en-US" sz="1000" dirty="0">
                <a:solidFill>
                  <a:schemeClr val="bg2">
                    <a:lumMod val="50000"/>
                  </a:schemeClr>
                </a:solidFill>
              </a:rPr>
              <a:t>This hypothetical example is for illustrative purposes only and should not be deemed a representation of past or future results and is no guarantee of future performance. </a:t>
            </a:r>
          </a:p>
          <a:p>
            <a:endParaRPr lang="en-US" sz="1000" dirty="0">
              <a:solidFill>
                <a:schemeClr val="bg2">
                  <a:lumMod val="50000"/>
                </a:schemeClr>
              </a:solidFill>
            </a:endParaRPr>
          </a:p>
        </p:txBody>
      </p:sp>
      <p:sp>
        <p:nvSpPr>
          <p:cNvPr id="29" name="Content Placeholder 21"/>
          <p:cNvSpPr>
            <a:spLocks noGrp="1"/>
          </p:cNvSpPr>
          <p:nvPr>
            <p:ph sz="quarter" idx="13"/>
          </p:nvPr>
        </p:nvSpPr>
        <p:spPr>
          <a:xfrm>
            <a:off x="901700" y="2049463"/>
            <a:ext cx="5041900" cy="3652838"/>
          </a:xfrm>
        </p:spPr>
        <p:txBody>
          <a:bodyPr/>
          <a:lstStyle/>
          <a:p>
            <a:r>
              <a:rPr lang="en-US" dirty="0">
                <a:solidFill>
                  <a:schemeClr val="accent2"/>
                </a:solidFill>
              </a:rPr>
              <a:t>Early Strategy</a:t>
            </a:r>
          </a:p>
          <a:p>
            <a:r>
              <a:rPr lang="en-US" dirty="0">
                <a:solidFill>
                  <a:schemeClr val="accent3"/>
                </a:solidFill>
              </a:rPr>
              <a:t>Delayed Strategy </a:t>
            </a:r>
          </a:p>
          <a:p>
            <a:pPr marL="0" indent="0">
              <a:buNone/>
            </a:pPr>
            <a:r>
              <a:rPr lang="en-US" dirty="0">
                <a:solidFill>
                  <a:schemeClr val="accent1">
                    <a:lumMod val="75000"/>
                  </a:schemeClr>
                </a:solidFill>
              </a:rPr>
              <a:t>Delayed Strategy becomes better than Early Strategy at age 78 years, 11 months </a:t>
            </a:r>
          </a:p>
          <a:p>
            <a:r>
              <a:rPr lang="en-US" dirty="0">
                <a:solidFill>
                  <a:schemeClr val="accent4"/>
                </a:solidFill>
              </a:rPr>
              <a:t>2% inflation factor</a:t>
            </a:r>
          </a:p>
        </p:txBody>
      </p:sp>
    </p:spTree>
    <p:extLst>
      <p:ext uri="{BB962C8B-B14F-4D97-AF65-F5344CB8AC3E}">
        <p14:creationId xmlns:p14="http://schemas.microsoft.com/office/powerpoint/2010/main" val="323406562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2" y="300323"/>
            <a:ext cx="10896601" cy="624427"/>
          </a:xfrm>
          <a:prstGeom prst="rect">
            <a:avLst/>
          </a:prstGeom>
        </p:spPr>
        <p:txBody>
          <a:bodyPr/>
          <a:lstStyle/>
          <a:p>
            <a:r>
              <a:rPr lang="en-US" dirty="0"/>
              <a:t>Comparison</a:t>
            </a:r>
          </a:p>
        </p:txBody>
      </p:sp>
      <p:sp>
        <p:nvSpPr>
          <p:cNvPr id="4" name="TextBox 3"/>
          <p:cNvSpPr txBox="1"/>
          <p:nvPr/>
        </p:nvSpPr>
        <p:spPr>
          <a:xfrm>
            <a:off x="1079500" y="5994400"/>
            <a:ext cx="9982200" cy="646331"/>
          </a:xfrm>
          <a:prstGeom prst="rect">
            <a:avLst/>
          </a:prstGeom>
          <a:noFill/>
        </p:spPr>
        <p:txBody>
          <a:bodyPr wrap="square" rtlCol="0">
            <a:spAutoFit/>
          </a:bodyPr>
          <a:lstStyle/>
          <a:p>
            <a:r>
              <a:rPr lang="en-US" sz="1200" dirty="0"/>
              <a:t>This hypothetical example is for illustrative purposes only and should not be deemed a representation of past of future results and is no guarantee of future performance. Information is not intended to provide specific legal or tax advice. You are encouraged to consult with the Social Security Administration or your tax or legal professional for guidance on your individual situation. </a:t>
            </a:r>
          </a:p>
        </p:txBody>
      </p:sp>
      <p:sp>
        <p:nvSpPr>
          <p:cNvPr id="5" name="Rectangle 4"/>
          <p:cNvSpPr/>
          <p:nvPr/>
        </p:nvSpPr>
        <p:spPr>
          <a:xfrm>
            <a:off x="1211648" y="1371193"/>
            <a:ext cx="3213168" cy="4242207"/>
          </a:xfrm>
          <a:prstGeom prst="rect">
            <a:avLst/>
          </a:prstGeom>
          <a:solidFill>
            <a:schemeClr val="accent3"/>
          </a:solidFill>
          <a:ln>
            <a:noFill/>
          </a:ln>
          <a:effectLst>
            <a:outerShdw blurRad="387350" dist="50800" dir="2700000" algn="tl"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641816" y="1371193"/>
            <a:ext cx="3213168" cy="4242207"/>
          </a:xfrm>
          <a:prstGeom prst="rect">
            <a:avLst/>
          </a:prstGeom>
          <a:solidFill>
            <a:schemeClr val="accent2"/>
          </a:solidFill>
          <a:ln>
            <a:noFill/>
          </a:ln>
          <a:effectLst>
            <a:outerShdw blurRad="387350" dist="50800" dir="2700000" algn="tl"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071985" y="1371193"/>
            <a:ext cx="3213168" cy="4242207"/>
          </a:xfrm>
          <a:prstGeom prst="rect">
            <a:avLst/>
          </a:prstGeom>
          <a:solidFill>
            <a:schemeClr val="accent4"/>
          </a:solidFill>
          <a:ln>
            <a:noFill/>
          </a:ln>
          <a:effectLst>
            <a:outerShdw blurRad="387350" dist="50800" dir="2700000" algn="tl"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485900" y="1676400"/>
            <a:ext cx="2705100" cy="3785652"/>
          </a:xfrm>
          <a:prstGeom prst="rect">
            <a:avLst/>
          </a:prstGeom>
          <a:noFill/>
        </p:spPr>
        <p:txBody>
          <a:bodyPr wrap="square" rtlCol="0">
            <a:spAutoFit/>
          </a:bodyPr>
          <a:lstStyle/>
          <a:p>
            <a:pPr algn="ctr"/>
            <a:r>
              <a:rPr lang="en-US" sz="2400" u="sng" dirty="0">
                <a:solidFill>
                  <a:schemeClr val="bg1"/>
                </a:solidFill>
              </a:rPr>
              <a:t>Living to age 75</a:t>
            </a:r>
            <a:r>
              <a:rPr lang="en-US" sz="2400" dirty="0">
                <a:solidFill>
                  <a:schemeClr val="bg1"/>
                </a:solidFill>
              </a:rPr>
              <a:t>:</a:t>
            </a:r>
          </a:p>
          <a:p>
            <a:pPr algn="ctr"/>
            <a:endParaRPr lang="en-US" sz="2400" dirty="0">
              <a:solidFill>
                <a:schemeClr val="bg1"/>
              </a:solidFill>
            </a:endParaRPr>
          </a:p>
          <a:p>
            <a:pPr algn="ctr"/>
            <a:r>
              <a:rPr lang="en-US" sz="2400" dirty="0">
                <a:solidFill>
                  <a:schemeClr val="bg1"/>
                </a:solidFill>
              </a:rPr>
              <a:t>Start at 62: </a:t>
            </a:r>
            <a:br>
              <a:rPr lang="en-US" sz="2400" dirty="0">
                <a:solidFill>
                  <a:schemeClr val="bg1"/>
                </a:solidFill>
              </a:rPr>
            </a:br>
            <a:r>
              <a:rPr lang="en-US" sz="2400" dirty="0">
                <a:solidFill>
                  <a:schemeClr val="bg1"/>
                </a:solidFill>
              </a:rPr>
              <a:t>$137,423</a:t>
            </a:r>
          </a:p>
          <a:p>
            <a:pPr algn="ctr"/>
            <a:endParaRPr lang="en-US" sz="2400" dirty="0">
              <a:solidFill>
                <a:schemeClr val="bg1"/>
              </a:solidFill>
            </a:endParaRPr>
          </a:p>
          <a:p>
            <a:pPr algn="ctr"/>
            <a:r>
              <a:rPr lang="en-US" sz="2400" b="1" dirty="0">
                <a:solidFill>
                  <a:schemeClr val="bg1"/>
                </a:solidFill>
              </a:rPr>
              <a:t>$36,984 More</a:t>
            </a:r>
          </a:p>
          <a:p>
            <a:pPr algn="ctr"/>
            <a:endParaRPr lang="en-US" sz="2400" dirty="0">
              <a:solidFill>
                <a:schemeClr val="bg1"/>
              </a:solidFill>
            </a:endParaRPr>
          </a:p>
          <a:p>
            <a:pPr algn="ctr"/>
            <a:r>
              <a:rPr lang="en-US" sz="2400" dirty="0">
                <a:solidFill>
                  <a:schemeClr val="bg1"/>
                </a:solidFill>
              </a:rPr>
              <a:t>Start at 70:</a:t>
            </a:r>
          </a:p>
          <a:p>
            <a:pPr algn="ctr"/>
            <a:r>
              <a:rPr lang="en-US" sz="2400" dirty="0">
                <a:solidFill>
                  <a:schemeClr val="bg1"/>
                </a:solidFill>
              </a:rPr>
              <a:t>$100,439</a:t>
            </a:r>
          </a:p>
          <a:p>
            <a:pPr algn="ctr"/>
            <a:endParaRPr lang="en-US" sz="2400" dirty="0">
              <a:solidFill>
                <a:schemeClr val="bg1"/>
              </a:solidFill>
            </a:endParaRPr>
          </a:p>
        </p:txBody>
      </p:sp>
      <p:sp>
        <p:nvSpPr>
          <p:cNvPr id="9" name="TextBox 8"/>
          <p:cNvSpPr txBox="1"/>
          <p:nvPr/>
        </p:nvSpPr>
        <p:spPr>
          <a:xfrm>
            <a:off x="4914900" y="1676400"/>
            <a:ext cx="2705100" cy="3416320"/>
          </a:xfrm>
          <a:prstGeom prst="rect">
            <a:avLst/>
          </a:prstGeom>
          <a:noFill/>
        </p:spPr>
        <p:txBody>
          <a:bodyPr wrap="square" rtlCol="0">
            <a:spAutoFit/>
          </a:bodyPr>
          <a:lstStyle/>
          <a:p>
            <a:pPr algn="ctr"/>
            <a:r>
              <a:rPr lang="en-US" sz="2400" u="sng" dirty="0">
                <a:solidFill>
                  <a:schemeClr val="bg1"/>
                </a:solidFill>
              </a:rPr>
              <a:t>Living to age 85</a:t>
            </a:r>
            <a:r>
              <a:rPr lang="en-US" sz="2400" dirty="0">
                <a:solidFill>
                  <a:schemeClr val="bg1"/>
                </a:solidFill>
              </a:rPr>
              <a:t>:</a:t>
            </a:r>
          </a:p>
          <a:p>
            <a:pPr algn="ctr"/>
            <a:endParaRPr lang="en-US" sz="2400" dirty="0">
              <a:solidFill>
                <a:schemeClr val="bg1"/>
              </a:solidFill>
            </a:endParaRPr>
          </a:p>
          <a:p>
            <a:pPr algn="ctr"/>
            <a:r>
              <a:rPr lang="en-US" sz="2400" dirty="0">
                <a:solidFill>
                  <a:schemeClr val="bg1"/>
                </a:solidFill>
              </a:rPr>
              <a:t>Start at 62: $269,953</a:t>
            </a:r>
          </a:p>
          <a:p>
            <a:pPr algn="ctr"/>
            <a:endParaRPr lang="en-US" sz="2400" dirty="0">
              <a:solidFill>
                <a:schemeClr val="bg1"/>
              </a:solidFill>
            </a:endParaRPr>
          </a:p>
          <a:p>
            <a:pPr algn="ctr"/>
            <a:r>
              <a:rPr lang="en-US" sz="2400" b="1" dirty="0">
                <a:solidFill>
                  <a:schemeClr val="bg1"/>
                </a:solidFill>
              </a:rPr>
              <a:t>$63,744 More</a:t>
            </a:r>
          </a:p>
          <a:p>
            <a:pPr algn="ctr"/>
            <a:endParaRPr lang="en-US" sz="2400" dirty="0">
              <a:solidFill>
                <a:schemeClr val="bg1"/>
              </a:solidFill>
            </a:endParaRPr>
          </a:p>
          <a:p>
            <a:pPr algn="ctr"/>
            <a:r>
              <a:rPr lang="en-US" sz="2400" dirty="0">
                <a:solidFill>
                  <a:schemeClr val="bg1"/>
                </a:solidFill>
              </a:rPr>
              <a:t>Start at 70: $333,697</a:t>
            </a:r>
          </a:p>
        </p:txBody>
      </p:sp>
      <p:sp>
        <p:nvSpPr>
          <p:cNvPr id="10" name="TextBox 9"/>
          <p:cNvSpPr txBox="1"/>
          <p:nvPr/>
        </p:nvSpPr>
        <p:spPr>
          <a:xfrm>
            <a:off x="8240713" y="1676400"/>
            <a:ext cx="2705100" cy="3416320"/>
          </a:xfrm>
          <a:prstGeom prst="rect">
            <a:avLst/>
          </a:prstGeom>
          <a:noFill/>
        </p:spPr>
        <p:txBody>
          <a:bodyPr wrap="square" rtlCol="0">
            <a:spAutoFit/>
          </a:bodyPr>
          <a:lstStyle/>
          <a:p>
            <a:pPr algn="ctr"/>
            <a:r>
              <a:rPr lang="en-US" sz="2400" u="sng" dirty="0">
                <a:solidFill>
                  <a:schemeClr val="bg1"/>
                </a:solidFill>
              </a:rPr>
              <a:t>Living to age 95</a:t>
            </a:r>
            <a:r>
              <a:rPr lang="en-US" sz="2400" dirty="0">
                <a:solidFill>
                  <a:schemeClr val="bg1"/>
                </a:solidFill>
              </a:rPr>
              <a:t>:</a:t>
            </a:r>
          </a:p>
          <a:p>
            <a:pPr algn="ctr"/>
            <a:endParaRPr lang="en-US" sz="2400" dirty="0">
              <a:solidFill>
                <a:schemeClr val="bg1"/>
              </a:solidFill>
            </a:endParaRPr>
          </a:p>
          <a:p>
            <a:pPr algn="ctr"/>
            <a:r>
              <a:rPr lang="en-US" sz="2400" dirty="0">
                <a:solidFill>
                  <a:schemeClr val="bg1"/>
                </a:solidFill>
              </a:rPr>
              <a:t>Start at 62: $431,456</a:t>
            </a:r>
          </a:p>
          <a:p>
            <a:pPr algn="ctr"/>
            <a:endParaRPr lang="en-US" sz="2400" dirty="0">
              <a:solidFill>
                <a:schemeClr val="bg1"/>
              </a:solidFill>
            </a:endParaRPr>
          </a:p>
          <a:p>
            <a:pPr algn="ctr"/>
            <a:r>
              <a:rPr lang="en-US" sz="2400" b="1" dirty="0">
                <a:solidFill>
                  <a:schemeClr val="bg1"/>
                </a:solidFill>
              </a:rPr>
              <a:t>$186,485 More</a:t>
            </a:r>
          </a:p>
          <a:p>
            <a:pPr algn="ctr"/>
            <a:endParaRPr lang="en-US" sz="2400" dirty="0">
              <a:solidFill>
                <a:schemeClr val="bg1"/>
              </a:solidFill>
            </a:endParaRPr>
          </a:p>
          <a:p>
            <a:pPr algn="ctr"/>
            <a:r>
              <a:rPr lang="en-US" sz="2400" dirty="0">
                <a:solidFill>
                  <a:schemeClr val="bg1"/>
                </a:solidFill>
              </a:rPr>
              <a:t>Start at 70: $617,941</a:t>
            </a:r>
          </a:p>
        </p:txBody>
      </p:sp>
    </p:spTree>
    <p:extLst>
      <p:ext uri="{BB962C8B-B14F-4D97-AF65-F5344CB8AC3E}">
        <p14:creationId xmlns:p14="http://schemas.microsoft.com/office/powerpoint/2010/main" val="3311964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7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strVal val="#ppt_w*0.70"/>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5"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strVal val="#ppt_w*0.70"/>
                                          </p:val>
                                        </p:tav>
                                        <p:tav tm="100000">
                                          <p:val>
                                            <p:strVal val="#ppt_w"/>
                                          </p:val>
                                        </p:tav>
                                      </p:tavLst>
                                    </p:anim>
                                    <p:anim calcmode="lin" valueType="num">
                                      <p:cBhvr>
                                        <p:cTn id="20" dur="500" fill="hold"/>
                                        <p:tgtEl>
                                          <p:spTgt spid="10"/>
                                        </p:tgtEl>
                                        <p:attrNameLst>
                                          <p:attrName>ppt_h</p:attrName>
                                        </p:attrNameLst>
                                      </p:cBhvr>
                                      <p:tavLst>
                                        <p:tav tm="0">
                                          <p:val>
                                            <p:strVal val="#ppt_h"/>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26044A-E052-4BA6-AEA8-677A6AB36C52}"/>
              </a:ext>
            </a:extLst>
          </p:cNvPr>
          <p:cNvSpPr>
            <a:spLocks noGrp="1"/>
          </p:cNvSpPr>
          <p:nvPr>
            <p:ph sz="quarter" idx="13"/>
          </p:nvPr>
        </p:nvSpPr>
        <p:spPr>
          <a:xfrm>
            <a:off x="912813" y="2062162"/>
            <a:ext cx="4996919" cy="3716337"/>
          </a:xfrm>
        </p:spPr>
        <p:txBody>
          <a:bodyPr/>
          <a:lstStyle/>
          <a:p>
            <a:pPr marL="411480" indent="-411480">
              <a:lnSpc>
                <a:spcPts val="3100"/>
              </a:lnSpc>
              <a:spcBef>
                <a:spcPts val="1200"/>
              </a:spcBef>
              <a:spcAft>
                <a:spcPts val="1200"/>
              </a:spcAft>
            </a:pPr>
            <a:r>
              <a:rPr lang="en-US" sz="2400" dirty="0"/>
              <a:t>The average death age for those who claim at 62 is only 1 year lower than those who claim at their FRA or later.</a:t>
            </a:r>
          </a:p>
          <a:p>
            <a:pPr marL="411480" indent="-411480">
              <a:lnSpc>
                <a:spcPts val="3100"/>
              </a:lnSpc>
              <a:spcBef>
                <a:spcPts val="1200"/>
              </a:spcBef>
              <a:spcAft>
                <a:spcPts val="1200"/>
              </a:spcAft>
            </a:pPr>
            <a:r>
              <a:rPr lang="en-US" sz="2400" dirty="0"/>
              <a:t>Yet early claimants receive $500 or less per month compared to those who claimed at FRA or later. </a:t>
            </a:r>
          </a:p>
        </p:txBody>
      </p:sp>
      <p:sp>
        <p:nvSpPr>
          <p:cNvPr id="2" name="Title 1">
            <a:extLst>
              <a:ext uri="{FF2B5EF4-FFF2-40B4-BE49-F238E27FC236}">
                <a16:creationId xmlns:a16="http://schemas.microsoft.com/office/drawing/2014/main" id="{002C429A-51BF-4C8D-9A52-415CE4F2C996}"/>
              </a:ext>
            </a:extLst>
          </p:cNvPr>
          <p:cNvSpPr>
            <a:spLocks noGrp="1"/>
          </p:cNvSpPr>
          <p:nvPr>
            <p:ph type="title"/>
          </p:nvPr>
        </p:nvSpPr>
        <p:spPr>
          <a:xfrm>
            <a:off x="780973" y="401923"/>
            <a:ext cx="10630055" cy="575977"/>
          </a:xfrm>
        </p:spPr>
        <p:txBody>
          <a:bodyPr/>
          <a:lstStyle/>
          <a:p>
            <a:pPr algn="ctr"/>
            <a:r>
              <a:rPr lang="en-US" sz="3200" dirty="0"/>
              <a:t>Impact of Claiming Early Based On Average Lifespans</a:t>
            </a:r>
          </a:p>
        </p:txBody>
      </p:sp>
      <p:pic>
        <p:nvPicPr>
          <p:cNvPr id="4" name="Picture 3">
            <a:extLst>
              <a:ext uri="{FF2B5EF4-FFF2-40B4-BE49-F238E27FC236}">
                <a16:creationId xmlns:a16="http://schemas.microsoft.com/office/drawing/2014/main" id="{6A19B4E2-E91D-4675-A612-1AF3898E6D76}"/>
              </a:ext>
            </a:extLst>
          </p:cNvPr>
          <p:cNvPicPr>
            <a:picLocks noChangeAspect="1"/>
          </p:cNvPicPr>
          <p:nvPr/>
        </p:nvPicPr>
        <p:blipFill>
          <a:blip r:embed="rId3"/>
          <a:stretch>
            <a:fillRect/>
          </a:stretch>
        </p:blipFill>
        <p:spPr>
          <a:xfrm>
            <a:off x="6388100" y="1905000"/>
            <a:ext cx="5356225" cy="3924300"/>
          </a:xfrm>
          <a:prstGeom prst="rect">
            <a:avLst/>
          </a:prstGeom>
        </p:spPr>
      </p:pic>
      <p:sp>
        <p:nvSpPr>
          <p:cNvPr id="5" name="TextBox 4">
            <a:extLst>
              <a:ext uri="{FF2B5EF4-FFF2-40B4-BE49-F238E27FC236}">
                <a16:creationId xmlns:a16="http://schemas.microsoft.com/office/drawing/2014/main" id="{D178563E-2963-43CD-B7FA-77F8E9F87774}"/>
              </a:ext>
            </a:extLst>
          </p:cNvPr>
          <p:cNvSpPr txBox="1"/>
          <p:nvPr/>
        </p:nvSpPr>
        <p:spPr>
          <a:xfrm>
            <a:off x="985421" y="6119174"/>
            <a:ext cx="10449018" cy="430887"/>
          </a:xfrm>
          <a:prstGeom prst="rect">
            <a:avLst/>
          </a:prstGeom>
          <a:noFill/>
        </p:spPr>
        <p:txBody>
          <a:bodyPr wrap="square" rtlCol="0">
            <a:spAutoFit/>
          </a:bodyPr>
          <a:lstStyle/>
          <a:p>
            <a:r>
              <a:rPr lang="en-US" sz="1100" dirty="0"/>
              <a:t>Source: “Incentivizing Delayed Claiming of Social Security Retirement Benefits Before Reaching the Full Retirement Age.” Melissa A. Z. Knoll and Anya Olsen, Social Security Bulletin, Vol. 74, No. 4, 2014. </a:t>
            </a:r>
            <a:r>
              <a:rPr lang="en-US" sz="1100" dirty="0">
                <a:hlinkClick r:id="rId4"/>
              </a:rPr>
              <a:t>https://www.ssa.gov/policy/docs/ssb/v74n4/v74n4p21.html</a:t>
            </a:r>
            <a:r>
              <a:rPr lang="en-US" sz="1100" dirty="0"/>
              <a:t> (accessed March 12, 2018).</a:t>
            </a:r>
          </a:p>
        </p:txBody>
      </p:sp>
    </p:spTree>
    <p:extLst>
      <p:ext uri="{BB962C8B-B14F-4D97-AF65-F5344CB8AC3E}">
        <p14:creationId xmlns:p14="http://schemas.microsoft.com/office/powerpoint/2010/main" val="908014982"/>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Claim Benefits</a:t>
            </a:r>
            <a:endParaRPr lang="en-US" dirty="0"/>
          </a:p>
        </p:txBody>
      </p:sp>
      <p:sp>
        <p:nvSpPr>
          <p:cNvPr id="8" name="Content Placeholder 2"/>
          <p:cNvSpPr>
            <a:spLocks noGrp="1"/>
          </p:cNvSpPr>
          <p:nvPr>
            <p:ph sz="quarter" idx="13"/>
          </p:nvPr>
        </p:nvSpPr>
        <p:spPr>
          <a:xfrm>
            <a:off x="1128713" y="2493962"/>
            <a:ext cx="3290887" cy="3259138"/>
          </a:xfrm>
          <a:prstGeom prst="rect">
            <a:avLst/>
          </a:prstGeom>
        </p:spPr>
        <p:txBody>
          <a:bodyPr>
            <a:noAutofit/>
          </a:bodyPr>
          <a:lstStyle/>
          <a:p>
            <a:r>
              <a:rPr lang="en-US" dirty="0"/>
              <a:t>File Early</a:t>
            </a:r>
          </a:p>
          <a:p>
            <a:r>
              <a:rPr lang="en-US" dirty="0"/>
              <a:t>File Late</a:t>
            </a:r>
          </a:p>
          <a:p>
            <a:r>
              <a:rPr lang="en-US" dirty="0"/>
              <a:t>File at Full Retirement Age</a:t>
            </a:r>
          </a:p>
          <a:p>
            <a:r>
              <a:rPr lang="en-US" dirty="0"/>
              <a:t>File on a Spouse’s record</a:t>
            </a:r>
          </a:p>
        </p:txBody>
      </p:sp>
      <p:sp>
        <p:nvSpPr>
          <p:cNvPr id="9" name="Content Placeholder 2"/>
          <p:cNvSpPr txBox="1">
            <a:spLocks/>
          </p:cNvSpPr>
          <p:nvPr/>
        </p:nvSpPr>
        <p:spPr>
          <a:xfrm>
            <a:off x="5435601" y="2493963"/>
            <a:ext cx="6083300" cy="2979738"/>
          </a:xfrm>
          <a:prstGeom prst="rect">
            <a:avLst/>
          </a:prstGeom>
        </p:spPr>
        <p:txBody>
          <a:bodyPr>
            <a:noAutofit/>
          </a:bodyPr>
          <a:lstStyle>
            <a:lvl1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1pPr>
            <a:lvl2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2pPr>
            <a:lvl3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3pPr>
            <a:lvl4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4pPr>
            <a:lvl5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File on Divorced Spouse’s record (if married for 10 years)</a:t>
            </a:r>
          </a:p>
          <a:p>
            <a:r>
              <a:rPr lang="en-US" dirty="0"/>
              <a:t>File on Deceased Spouse record</a:t>
            </a:r>
          </a:p>
          <a:p>
            <a:r>
              <a:rPr lang="en-US" dirty="0"/>
              <a:t>All sorts of combinations</a:t>
            </a:r>
          </a:p>
          <a:p>
            <a:r>
              <a:rPr lang="en-US" dirty="0"/>
              <a:t>What makes sense for you? </a:t>
            </a:r>
          </a:p>
        </p:txBody>
      </p:sp>
    </p:spTree>
    <p:extLst>
      <p:ext uri="{BB962C8B-B14F-4D97-AF65-F5344CB8AC3E}">
        <p14:creationId xmlns:p14="http://schemas.microsoft.com/office/powerpoint/2010/main" val="24498606"/>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On The Return</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056924057"/>
              </p:ext>
            </p:extLst>
          </p:nvPr>
        </p:nvGraphicFramePr>
        <p:xfrm>
          <a:off x="1276351" y="1054400"/>
          <a:ext cx="9639299" cy="4980718"/>
        </p:xfrm>
        <a:graphic>
          <a:graphicData uri="http://schemas.openxmlformats.org/drawingml/2006/table">
            <a:tbl>
              <a:tblPr firstRow="1" bandRow="1">
                <a:tableStyleId>{EB344D84-9AFB-497E-A393-DC336BA19D2E}</a:tableStyleId>
              </a:tblPr>
              <a:tblGrid>
                <a:gridCol w="4982110">
                  <a:extLst>
                    <a:ext uri="{9D8B030D-6E8A-4147-A177-3AD203B41FA5}">
                      <a16:colId xmlns:a16="http://schemas.microsoft.com/office/drawing/2014/main" val="20000"/>
                    </a:ext>
                  </a:extLst>
                </a:gridCol>
                <a:gridCol w="2382748">
                  <a:extLst>
                    <a:ext uri="{9D8B030D-6E8A-4147-A177-3AD203B41FA5}">
                      <a16:colId xmlns:a16="http://schemas.microsoft.com/office/drawing/2014/main" val="20001"/>
                    </a:ext>
                  </a:extLst>
                </a:gridCol>
                <a:gridCol w="2274441">
                  <a:extLst>
                    <a:ext uri="{9D8B030D-6E8A-4147-A177-3AD203B41FA5}">
                      <a16:colId xmlns:a16="http://schemas.microsoft.com/office/drawing/2014/main" val="20002"/>
                    </a:ext>
                  </a:extLst>
                </a:gridCol>
              </a:tblGrid>
              <a:tr h="1374103">
                <a:tc>
                  <a:txBody>
                    <a:bodyPr/>
                    <a:lstStyle/>
                    <a:p>
                      <a:endParaRPr lang="en-US" sz="2400" b="1" dirty="0">
                        <a:latin typeface="Arial"/>
                        <a:cs typeface="Arial"/>
                      </a:endParaRPr>
                    </a:p>
                  </a:txBody>
                  <a:tcPr marL="143394" marR="143394" anchor="ctr"/>
                </a:tc>
                <a:tc>
                  <a:txBody>
                    <a:bodyPr/>
                    <a:lstStyle/>
                    <a:p>
                      <a:r>
                        <a:rPr lang="en-US" sz="2400" dirty="0"/>
                        <a:t>40k IRA </a:t>
                      </a:r>
                    </a:p>
                    <a:p>
                      <a:r>
                        <a:rPr lang="en-US" sz="2400" dirty="0"/>
                        <a:t>20k Social Security</a:t>
                      </a:r>
                      <a:endParaRPr lang="en-US" sz="2400" b="1" dirty="0">
                        <a:latin typeface="Arial"/>
                        <a:cs typeface="Arial"/>
                      </a:endParaRPr>
                    </a:p>
                  </a:txBody>
                  <a:tcPr marL="143394" marR="143394" anchor="ctr"/>
                </a:tc>
                <a:tc>
                  <a:txBody>
                    <a:bodyPr/>
                    <a:lstStyle/>
                    <a:p>
                      <a:r>
                        <a:rPr lang="en-US" sz="2400" dirty="0"/>
                        <a:t>20k IRA</a:t>
                      </a:r>
                    </a:p>
                    <a:p>
                      <a:r>
                        <a:rPr lang="en-US" sz="2400" dirty="0"/>
                        <a:t>40k Social Security</a:t>
                      </a:r>
                      <a:endParaRPr lang="en-US" sz="2400" b="1" dirty="0">
                        <a:latin typeface="Arial"/>
                        <a:cs typeface="Arial"/>
                      </a:endParaRPr>
                    </a:p>
                  </a:txBody>
                  <a:tcPr marL="143394" marR="143394" anchor="ctr"/>
                </a:tc>
                <a:extLst>
                  <a:ext uri="{0D108BD9-81ED-4DB2-BD59-A6C34878D82A}">
                    <a16:rowId xmlns:a16="http://schemas.microsoft.com/office/drawing/2014/main" val="10000"/>
                  </a:ext>
                </a:extLst>
              </a:tr>
              <a:tr h="528501">
                <a:tc>
                  <a:txBody>
                    <a:bodyPr/>
                    <a:lstStyle/>
                    <a:p>
                      <a:r>
                        <a:rPr lang="en-US" sz="2400" dirty="0"/>
                        <a:t>Taxable Social Security</a:t>
                      </a:r>
                      <a:endParaRPr lang="en-US" sz="2400" b="1" dirty="0">
                        <a:latin typeface="Arial"/>
                        <a:cs typeface="Arial"/>
                      </a:endParaRPr>
                    </a:p>
                  </a:txBody>
                  <a:tcPr marL="143394" marR="143394" anchor="ctr"/>
                </a:tc>
                <a:tc>
                  <a:txBody>
                    <a:bodyPr/>
                    <a:lstStyle/>
                    <a:p>
                      <a:endParaRPr lang="en-US" sz="2400" b="1" dirty="0">
                        <a:latin typeface="Arial"/>
                        <a:cs typeface="Arial"/>
                      </a:endParaRPr>
                    </a:p>
                  </a:txBody>
                  <a:tcPr marL="143394" marR="143394" anchor="ctr"/>
                </a:tc>
                <a:tc>
                  <a:txBody>
                    <a:bodyPr/>
                    <a:lstStyle/>
                    <a:p>
                      <a:endParaRPr lang="en-US" sz="2400" b="1" dirty="0">
                        <a:latin typeface="Arial"/>
                        <a:cs typeface="Arial"/>
                      </a:endParaRPr>
                    </a:p>
                  </a:txBody>
                  <a:tcPr marL="143394" marR="143394" anchor="ctr"/>
                </a:tc>
                <a:extLst>
                  <a:ext uri="{0D108BD9-81ED-4DB2-BD59-A6C34878D82A}">
                    <a16:rowId xmlns:a16="http://schemas.microsoft.com/office/drawing/2014/main" val="10001"/>
                  </a:ext>
                </a:extLst>
              </a:tr>
              <a:tr h="528501">
                <a:tc>
                  <a:txBody>
                    <a:bodyPr/>
                    <a:lstStyle/>
                    <a:p>
                      <a:r>
                        <a:rPr lang="en-US" sz="2400" dirty="0"/>
                        <a:t>Taxable Other income</a:t>
                      </a:r>
                      <a:endParaRPr lang="en-US" sz="2400" b="1" dirty="0">
                        <a:latin typeface="Arial"/>
                        <a:cs typeface="Arial"/>
                      </a:endParaRPr>
                    </a:p>
                  </a:txBody>
                  <a:tcPr marL="143394" marR="143394" anchor="ctr"/>
                </a:tc>
                <a:tc>
                  <a:txBody>
                    <a:bodyPr/>
                    <a:lstStyle/>
                    <a:p>
                      <a:endParaRPr lang="en-US" sz="2400" b="1" dirty="0">
                        <a:latin typeface="Arial"/>
                        <a:cs typeface="Arial"/>
                      </a:endParaRPr>
                    </a:p>
                  </a:txBody>
                  <a:tcPr marL="143394" marR="143394" anchor="ctr"/>
                </a:tc>
                <a:tc>
                  <a:txBody>
                    <a:bodyPr/>
                    <a:lstStyle/>
                    <a:p>
                      <a:endParaRPr lang="en-US" sz="2400" b="1" dirty="0">
                        <a:latin typeface="Arial"/>
                        <a:cs typeface="Arial"/>
                      </a:endParaRPr>
                    </a:p>
                  </a:txBody>
                  <a:tcPr marL="143394" marR="143394" anchor="ctr"/>
                </a:tc>
                <a:extLst>
                  <a:ext uri="{0D108BD9-81ED-4DB2-BD59-A6C34878D82A}">
                    <a16:rowId xmlns:a16="http://schemas.microsoft.com/office/drawing/2014/main" val="10002"/>
                  </a:ext>
                </a:extLst>
              </a:tr>
              <a:tr h="528501">
                <a:tc>
                  <a:txBody>
                    <a:bodyPr/>
                    <a:lstStyle/>
                    <a:p>
                      <a:r>
                        <a:rPr lang="en-US" sz="2400" dirty="0"/>
                        <a:t>Total Taxable Income</a:t>
                      </a:r>
                      <a:endParaRPr lang="en-US" sz="2400" b="1" dirty="0">
                        <a:latin typeface="Arial"/>
                        <a:cs typeface="Arial"/>
                      </a:endParaRPr>
                    </a:p>
                  </a:txBody>
                  <a:tcPr marL="143394" marR="143394" anchor="ctr"/>
                </a:tc>
                <a:tc>
                  <a:txBody>
                    <a:bodyPr/>
                    <a:lstStyle/>
                    <a:p>
                      <a:endParaRPr lang="en-US" sz="2400" b="1" dirty="0">
                        <a:latin typeface="Arial"/>
                        <a:cs typeface="Arial"/>
                      </a:endParaRPr>
                    </a:p>
                  </a:txBody>
                  <a:tcPr marL="143394" marR="143394" anchor="ctr"/>
                </a:tc>
                <a:tc>
                  <a:txBody>
                    <a:bodyPr/>
                    <a:lstStyle/>
                    <a:p>
                      <a:endParaRPr lang="en-US" sz="2400" b="1" dirty="0">
                        <a:latin typeface="Arial"/>
                        <a:cs typeface="Arial"/>
                      </a:endParaRPr>
                    </a:p>
                  </a:txBody>
                  <a:tcPr marL="143394" marR="143394" anchor="ctr"/>
                </a:tc>
                <a:extLst>
                  <a:ext uri="{0D108BD9-81ED-4DB2-BD59-A6C34878D82A}">
                    <a16:rowId xmlns:a16="http://schemas.microsoft.com/office/drawing/2014/main" val="10003"/>
                  </a:ext>
                </a:extLst>
              </a:tr>
              <a:tr h="951302">
                <a:tc>
                  <a:txBody>
                    <a:bodyPr/>
                    <a:lstStyle/>
                    <a:p>
                      <a:r>
                        <a:rPr lang="en-US" sz="2400" dirty="0"/>
                        <a:t>Minus</a:t>
                      </a:r>
                      <a:r>
                        <a:rPr lang="en-US" sz="2400" baseline="0" dirty="0"/>
                        <a:t> Standard Deduction </a:t>
                      </a:r>
                      <a:br>
                        <a:rPr lang="en-US" sz="2400" baseline="0" dirty="0"/>
                      </a:br>
                      <a:r>
                        <a:rPr lang="en-US" sz="2400" baseline="0" dirty="0"/>
                        <a:t>and Personal Exemptions</a:t>
                      </a:r>
                      <a:endParaRPr lang="en-US" sz="2400" b="1" dirty="0">
                        <a:latin typeface="Arial"/>
                        <a:cs typeface="Arial"/>
                      </a:endParaRPr>
                    </a:p>
                  </a:txBody>
                  <a:tcPr marL="143394" marR="143394" anchor="ctr"/>
                </a:tc>
                <a:tc>
                  <a:txBody>
                    <a:bodyPr/>
                    <a:lstStyle/>
                    <a:p>
                      <a:endParaRPr lang="en-US" sz="2400" b="1" dirty="0">
                        <a:latin typeface="Arial"/>
                        <a:cs typeface="Arial"/>
                      </a:endParaRPr>
                    </a:p>
                  </a:txBody>
                  <a:tcPr marL="143394" marR="143394" anchor="ctr"/>
                </a:tc>
                <a:tc>
                  <a:txBody>
                    <a:bodyPr/>
                    <a:lstStyle/>
                    <a:p>
                      <a:endParaRPr lang="en-US" sz="2400" b="1" dirty="0">
                        <a:latin typeface="Arial"/>
                        <a:cs typeface="Arial"/>
                      </a:endParaRPr>
                    </a:p>
                  </a:txBody>
                  <a:tcPr marL="143394" marR="143394" anchor="ctr"/>
                </a:tc>
                <a:extLst>
                  <a:ext uri="{0D108BD9-81ED-4DB2-BD59-A6C34878D82A}">
                    <a16:rowId xmlns:a16="http://schemas.microsoft.com/office/drawing/2014/main" val="10004"/>
                  </a:ext>
                </a:extLst>
              </a:tr>
              <a:tr h="528501">
                <a:tc>
                  <a:txBody>
                    <a:bodyPr/>
                    <a:lstStyle/>
                    <a:p>
                      <a:r>
                        <a:rPr lang="en-US" sz="2400" dirty="0"/>
                        <a:t>Net Taxable Income</a:t>
                      </a:r>
                      <a:endParaRPr lang="en-US" sz="2400" b="1" dirty="0">
                        <a:latin typeface="Arial"/>
                        <a:cs typeface="Arial"/>
                      </a:endParaRPr>
                    </a:p>
                  </a:txBody>
                  <a:tcPr marL="143394" marR="143394" anchor="ctr"/>
                </a:tc>
                <a:tc>
                  <a:txBody>
                    <a:bodyPr/>
                    <a:lstStyle/>
                    <a:p>
                      <a:endParaRPr lang="en-US" sz="2400" b="1" dirty="0">
                        <a:latin typeface="Arial"/>
                        <a:cs typeface="Arial"/>
                      </a:endParaRPr>
                    </a:p>
                  </a:txBody>
                  <a:tcPr marL="143394" marR="143394" anchor="ctr"/>
                </a:tc>
                <a:tc>
                  <a:txBody>
                    <a:bodyPr/>
                    <a:lstStyle/>
                    <a:p>
                      <a:endParaRPr lang="en-US" sz="2400" b="1" dirty="0">
                        <a:latin typeface="Arial"/>
                        <a:cs typeface="Arial"/>
                      </a:endParaRPr>
                    </a:p>
                  </a:txBody>
                  <a:tcPr marL="143394" marR="143394" anchor="ctr"/>
                </a:tc>
                <a:extLst>
                  <a:ext uri="{0D108BD9-81ED-4DB2-BD59-A6C34878D82A}">
                    <a16:rowId xmlns:a16="http://schemas.microsoft.com/office/drawing/2014/main" val="10005"/>
                  </a:ext>
                </a:extLst>
              </a:tr>
              <a:tr h="541309">
                <a:tc>
                  <a:txBody>
                    <a:bodyPr/>
                    <a:lstStyle/>
                    <a:p>
                      <a:r>
                        <a:rPr lang="en-US" sz="2400" dirty="0"/>
                        <a:t>Total Federal Income Tax</a:t>
                      </a:r>
                      <a:endParaRPr lang="en-US" sz="2400" b="1" dirty="0">
                        <a:latin typeface="Arial"/>
                        <a:cs typeface="Arial"/>
                      </a:endParaRPr>
                    </a:p>
                  </a:txBody>
                  <a:tcPr marL="143394" marR="143394" anchor="ctr"/>
                </a:tc>
                <a:tc>
                  <a:txBody>
                    <a:bodyPr/>
                    <a:lstStyle/>
                    <a:p>
                      <a:endParaRPr lang="en-US" sz="2400" b="1" dirty="0">
                        <a:latin typeface="Arial"/>
                        <a:cs typeface="Arial"/>
                      </a:endParaRPr>
                    </a:p>
                  </a:txBody>
                  <a:tcPr marL="143394" marR="143394" anchor="ctr"/>
                </a:tc>
                <a:tc>
                  <a:txBody>
                    <a:bodyPr/>
                    <a:lstStyle/>
                    <a:p>
                      <a:endParaRPr lang="en-US" sz="2400" b="1" dirty="0">
                        <a:latin typeface="Arial"/>
                        <a:cs typeface="Arial"/>
                      </a:endParaRPr>
                    </a:p>
                  </a:txBody>
                  <a:tcPr marL="143394" marR="143394" anchor="ctr"/>
                </a:tc>
                <a:extLst>
                  <a:ext uri="{0D108BD9-81ED-4DB2-BD59-A6C34878D82A}">
                    <a16:rowId xmlns:a16="http://schemas.microsoft.com/office/drawing/2014/main" val="10006"/>
                  </a:ext>
                </a:extLst>
              </a:tr>
            </a:tbl>
          </a:graphicData>
        </a:graphic>
      </p:graphicFrame>
      <p:sp>
        <p:nvSpPr>
          <p:cNvPr id="7" name="TextBox 6"/>
          <p:cNvSpPr txBox="1"/>
          <p:nvPr/>
        </p:nvSpPr>
        <p:spPr>
          <a:xfrm>
            <a:off x="1217613" y="6345477"/>
            <a:ext cx="9779000" cy="292388"/>
          </a:xfrm>
          <a:prstGeom prst="rect">
            <a:avLst/>
          </a:prstGeom>
          <a:noFill/>
        </p:spPr>
        <p:txBody>
          <a:bodyPr wrap="square" rtlCol="0">
            <a:spAutoFit/>
          </a:bodyPr>
          <a:lstStyle/>
          <a:p>
            <a:r>
              <a:rPr lang="en-US" sz="1300" dirty="0">
                <a:latin typeface="Arial"/>
                <a:cs typeface="Arial"/>
              </a:rPr>
              <a:t>Table assumes Married Filing Jointly, 2018 tax brackets, Standard Deduction, plus additional deductions for over 65.  </a:t>
            </a:r>
          </a:p>
        </p:txBody>
      </p:sp>
      <p:grpSp>
        <p:nvGrpSpPr>
          <p:cNvPr id="19" name="Group 18"/>
          <p:cNvGrpSpPr/>
          <p:nvPr/>
        </p:nvGrpSpPr>
        <p:grpSpPr>
          <a:xfrm>
            <a:off x="6319952" y="2509178"/>
            <a:ext cx="1626188" cy="3503842"/>
            <a:chOff x="6192952" y="2610778"/>
            <a:chExt cx="1626188" cy="3503842"/>
          </a:xfrm>
        </p:grpSpPr>
        <p:sp>
          <p:nvSpPr>
            <p:cNvPr id="2" name="Rectangle 1"/>
            <p:cNvSpPr/>
            <p:nvPr/>
          </p:nvSpPr>
          <p:spPr>
            <a:xfrm>
              <a:off x="6192952" y="2610778"/>
              <a:ext cx="1626188" cy="461665"/>
            </a:xfrm>
            <a:prstGeom prst="rect">
              <a:avLst/>
            </a:prstGeom>
          </p:spPr>
          <p:txBody>
            <a:bodyPr wrap="none">
              <a:noAutofit/>
            </a:bodyPr>
            <a:lstStyle/>
            <a:p>
              <a:r>
                <a:rPr lang="en-US" sz="2400" dirty="0">
                  <a:latin typeface="Arial"/>
                  <a:cs typeface="Arial"/>
                </a:rPr>
                <a:t>$11,100</a:t>
              </a:r>
              <a:endParaRPr lang="en-US" sz="2400" b="1" dirty="0">
                <a:latin typeface="Arial"/>
                <a:cs typeface="Arial"/>
              </a:endParaRPr>
            </a:p>
          </p:txBody>
        </p:sp>
        <p:sp>
          <p:nvSpPr>
            <p:cNvPr id="3" name="Rectangle 2"/>
            <p:cNvSpPr/>
            <p:nvPr/>
          </p:nvSpPr>
          <p:spPr>
            <a:xfrm>
              <a:off x="6192952" y="3119943"/>
              <a:ext cx="1626188" cy="461665"/>
            </a:xfrm>
            <a:prstGeom prst="rect">
              <a:avLst/>
            </a:prstGeom>
          </p:spPr>
          <p:txBody>
            <a:bodyPr wrap="none">
              <a:noAutofit/>
            </a:bodyPr>
            <a:lstStyle/>
            <a:p>
              <a:r>
                <a:rPr lang="en-US" sz="2400" dirty="0">
                  <a:latin typeface="Arial"/>
                  <a:cs typeface="Arial"/>
                </a:rPr>
                <a:t>$40,000</a:t>
              </a:r>
              <a:endParaRPr lang="en-US" sz="2400" b="1" dirty="0">
                <a:latin typeface="Arial"/>
                <a:cs typeface="Arial"/>
              </a:endParaRPr>
            </a:p>
          </p:txBody>
        </p:sp>
        <p:sp>
          <p:nvSpPr>
            <p:cNvPr id="5" name="Rectangle 4"/>
            <p:cNvSpPr/>
            <p:nvPr/>
          </p:nvSpPr>
          <p:spPr>
            <a:xfrm>
              <a:off x="6192952" y="3655228"/>
              <a:ext cx="1626188" cy="461665"/>
            </a:xfrm>
            <a:prstGeom prst="rect">
              <a:avLst/>
            </a:prstGeom>
          </p:spPr>
          <p:txBody>
            <a:bodyPr wrap="none">
              <a:noAutofit/>
            </a:bodyPr>
            <a:lstStyle/>
            <a:p>
              <a:r>
                <a:rPr lang="en-US" sz="2400" dirty="0">
                  <a:latin typeface="Arial"/>
                  <a:cs typeface="Arial"/>
                </a:rPr>
                <a:t>$51,100</a:t>
              </a:r>
              <a:endParaRPr lang="en-US" sz="2400" b="1" dirty="0">
                <a:latin typeface="Arial"/>
                <a:cs typeface="Arial"/>
              </a:endParaRPr>
            </a:p>
          </p:txBody>
        </p:sp>
        <p:sp>
          <p:nvSpPr>
            <p:cNvPr id="8" name="Rectangle 7"/>
            <p:cNvSpPr/>
            <p:nvPr/>
          </p:nvSpPr>
          <p:spPr>
            <a:xfrm>
              <a:off x="6192952" y="4381397"/>
              <a:ext cx="1626188" cy="461665"/>
            </a:xfrm>
            <a:prstGeom prst="rect">
              <a:avLst/>
            </a:prstGeom>
          </p:spPr>
          <p:txBody>
            <a:bodyPr wrap="none">
              <a:noAutofit/>
            </a:bodyPr>
            <a:lstStyle/>
            <a:p>
              <a:r>
                <a:rPr lang="en-US" sz="2400" dirty="0">
                  <a:latin typeface="Arial"/>
                  <a:cs typeface="Arial"/>
                </a:rPr>
                <a:t>$26,600</a:t>
              </a:r>
              <a:endParaRPr lang="en-US" sz="2400" b="1" dirty="0">
                <a:latin typeface="Arial"/>
                <a:cs typeface="Arial"/>
              </a:endParaRPr>
            </a:p>
          </p:txBody>
        </p:sp>
        <p:sp>
          <p:nvSpPr>
            <p:cNvPr id="9" name="Rectangle 8"/>
            <p:cNvSpPr/>
            <p:nvPr/>
          </p:nvSpPr>
          <p:spPr>
            <a:xfrm>
              <a:off x="6192952" y="5129544"/>
              <a:ext cx="1626188" cy="461665"/>
            </a:xfrm>
            <a:prstGeom prst="rect">
              <a:avLst/>
            </a:prstGeom>
          </p:spPr>
          <p:txBody>
            <a:bodyPr wrap="none">
              <a:noAutofit/>
            </a:bodyPr>
            <a:lstStyle/>
            <a:p>
              <a:r>
                <a:rPr lang="en-US" sz="2400" dirty="0">
                  <a:latin typeface="Arial"/>
                  <a:cs typeface="Arial"/>
                </a:rPr>
                <a:t>$24,500</a:t>
              </a:r>
              <a:endParaRPr lang="en-US" sz="2400" b="1" dirty="0">
                <a:latin typeface="Arial"/>
                <a:cs typeface="Arial"/>
              </a:endParaRPr>
            </a:p>
          </p:txBody>
        </p:sp>
        <p:sp>
          <p:nvSpPr>
            <p:cNvPr id="10" name="Rectangle 9"/>
            <p:cNvSpPr/>
            <p:nvPr/>
          </p:nvSpPr>
          <p:spPr>
            <a:xfrm>
              <a:off x="6192952" y="5652955"/>
              <a:ext cx="1407886" cy="461665"/>
            </a:xfrm>
            <a:prstGeom prst="rect">
              <a:avLst/>
            </a:prstGeom>
          </p:spPr>
          <p:txBody>
            <a:bodyPr wrap="none">
              <a:noAutofit/>
            </a:bodyPr>
            <a:lstStyle/>
            <a:p>
              <a:r>
                <a:rPr lang="en-US" sz="2400" dirty="0">
                  <a:latin typeface="Arial"/>
                  <a:cs typeface="Arial"/>
                </a:rPr>
                <a:t>$2,559</a:t>
              </a:r>
              <a:endParaRPr lang="en-US" sz="2400" b="1" dirty="0">
                <a:latin typeface="Arial"/>
                <a:cs typeface="Arial"/>
              </a:endParaRPr>
            </a:p>
          </p:txBody>
        </p:sp>
      </p:grpSp>
      <p:grpSp>
        <p:nvGrpSpPr>
          <p:cNvPr id="18" name="Group 17"/>
          <p:cNvGrpSpPr/>
          <p:nvPr/>
        </p:nvGrpSpPr>
        <p:grpSpPr>
          <a:xfrm>
            <a:off x="8698614" y="2509177"/>
            <a:ext cx="1626188" cy="3516860"/>
            <a:chOff x="8508114" y="2610777"/>
            <a:chExt cx="1626188" cy="3516860"/>
          </a:xfrm>
        </p:grpSpPr>
        <p:sp>
          <p:nvSpPr>
            <p:cNvPr id="11" name="Rectangle 10"/>
            <p:cNvSpPr/>
            <p:nvPr/>
          </p:nvSpPr>
          <p:spPr>
            <a:xfrm>
              <a:off x="8508114" y="2610777"/>
              <a:ext cx="1407886" cy="461665"/>
            </a:xfrm>
            <a:prstGeom prst="rect">
              <a:avLst/>
            </a:prstGeom>
          </p:spPr>
          <p:txBody>
            <a:bodyPr wrap="none">
              <a:spAutoFit/>
            </a:bodyPr>
            <a:lstStyle/>
            <a:p>
              <a:r>
                <a:rPr lang="en-US" sz="2400" dirty="0">
                  <a:latin typeface="Arial"/>
                  <a:cs typeface="Arial"/>
                </a:rPr>
                <a:t>$4,000</a:t>
              </a:r>
              <a:endParaRPr lang="en-US" sz="2400" b="1" dirty="0">
                <a:latin typeface="Arial"/>
                <a:cs typeface="Arial"/>
              </a:endParaRPr>
            </a:p>
          </p:txBody>
        </p:sp>
        <p:sp>
          <p:nvSpPr>
            <p:cNvPr id="12" name="Rectangle 11"/>
            <p:cNvSpPr/>
            <p:nvPr/>
          </p:nvSpPr>
          <p:spPr>
            <a:xfrm>
              <a:off x="8508114" y="3119942"/>
              <a:ext cx="1626188" cy="461665"/>
            </a:xfrm>
            <a:prstGeom prst="rect">
              <a:avLst/>
            </a:prstGeom>
          </p:spPr>
          <p:txBody>
            <a:bodyPr wrap="none">
              <a:spAutoFit/>
            </a:bodyPr>
            <a:lstStyle/>
            <a:p>
              <a:r>
                <a:rPr lang="en-US" sz="2400" dirty="0">
                  <a:latin typeface="Arial"/>
                  <a:cs typeface="Arial"/>
                </a:rPr>
                <a:t>$20,000</a:t>
              </a:r>
              <a:endParaRPr lang="en-US" sz="2400" b="1" dirty="0">
                <a:latin typeface="Arial"/>
                <a:cs typeface="Arial"/>
              </a:endParaRPr>
            </a:p>
          </p:txBody>
        </p:sp>
        <p:sp>
          <p:nvSpPr>
            <p:cNvPr id="13" name="Rectangle 12"/>
            <p:cNvSpPr/>
            <p:nvPr/>
          </p:nvSpPr>
          <p:spPr>
            <a:xfrm>
              <a:off x="8508114" y="3655227"/>
              <a:ext cx="1626188" cy="461665"/>
            </a:xfrm>
            <a:prstGeom prst="rect">
              <a:avLst/>
            </a:prstGeom>
          </p:spPr>
          <p:txBody>
            <a:bodyPr wrap="none">
              <a:spAutoFit/>
            </a:bodyPr>
            <a:lstStyle/>
            <a:p>
              <a:r>
                <a:rPr lang="en-US" sz="2400" dirty="0">
                  <a:latin typeface="Arial"/>
                  <a:cs typeface="Arial"/>
                </a:rPr>
                <a:t>$24,000</a:t>
              </a:r>
              <a:endParaRPr lang="en-US" sz="2400" b="1" dirty="0">
                <a:latin typeface="Arial"/>
                <a:cs typeface="Arial"/>
              </a:endParaRPr>
            </a:p>
          </p:txBody>
        </p:sp>
        <p:sp>
          <p:nvSpPr>
            <p:cNvPr id="14" name="Rectangle 13"/>
            <p:cNvSpPr/>
            <p:nvPr/>
          </p:nvSpPr>
          <p:spPr>
            <a:xfrm>
              <a:off x="8508114" y="4381395"/>
              <a:ext cx="1626188" cy="461665"/>
            </a:xfrm>
            <a:prstGeom prst="rect">
              <a:avLst/>
            </a:prstGeom>
          </p:spPr>
          <p:txBody>
            <a:bodyPr wrap="none">
              <a:spAutoFit/>
            </a:bodyPr>
            <a:lstStyle/>
            <a:p>
              <a:r>
                <a:rPr lang="en-US" sz="2400" dirty="0">
                  <a:latin typeface="Arial"/>
                  <a:cs typeface="Arial"/>
                </a:rPr>
                <a:t>$26,600</a:t>
              </a:r>
              <a:endParaRPr lang="en-US" sz="2400" b="1" dirty="0">
                <a:latin typeface="Arial"/>
                <a:cs typeface="Arial"/>
              </a:endParaRPr>
            </a:p>
          </p:txBody>
        </p:sp>
        <p:sp>
          <p:nvSpPr>
            <p:cNvPr id="15" name="Rectangle 14"/>
            <p:cNvSpPr/>
            <p:nvPr/>
          </p:nvSpPr>
          <p:spPr>
            <a:xfrm>
              <a:off x="8508114" y="5120038"/>
              <a:ext cx="643746" cy="461665"/>
            </a:xfrm>
            <a:prstGeom prst="rect">
              <a:avLst/>
            </a:prstGeom>
          </p:spPr>
          <p:txBody>
            <a:bodyPr wrap="none">
              <a:spAutoFit/>
            </a:bodyPr>
            <a:lstStyle/>
            <a:p>
              <a:r>
                <a:rPr lang="en-US" sz="2400" dirty="0">
                  <a:latin typeface="Arial"/>
                  <a:cs typeface="Arial"/>
                </a:rPr>
                <a:t>$0</a:t>
              </a:r>
              <a:endParaRPr lang="en-US" sz="2400" b="1" dirty="0">
                <a:latin typeface="Arial"/>
                <a:cs typeface="Arial"/>
              </a:endParaRPr>
            </a:p>
          </p:txBody>
        </p:sp>
        <p:sp>
          <p:nvSpPr>
            <p:cNvPr id="16" name="Rectangle 15"/>
            <p:cNvSpPr/>
            <p:nvPr/>
          </p:nvSpPr>
          <p:spPr>
            <a:xfrm>
              <a:off x="8508114" y="5665972"/>
              <a:ext cx="643746" cy="461665"/>
            </a:xfrm>
            <a:prstGeom prst="rect">
              <a:avLst/>
            </a:prstGeom>
          </p:spPr>
          <p:txBody>
            <a:bodyPr wrap="none">
              <a:spAutoFit/>
            </a:bodyPr>
            <a:lstStyle/>
            <a:p>
              <a:r>
                <a:rPr lang="en-US" sz="2400" dirty="0">
                  <a:latin typeface="Arial"/>
                  <a:cs typeface="Arial"/>
                </a:rPr>
                <a:t>$0</a:t>
              </a:r>
              <a:endParaRPr lang="en-US" sz="2400" b="1" dirty="0">
                <a:latin typeface="Arial"/>
                <a:cs typeface="Arial"/>
              </a:endParaRPr>
            </a:p>
          </p:txBody>
        </p:sp>
      </p:grpSp>
    </p:spTree>
    <p:extLst>
      <p:ext uri="{BB962C8B-B14F-4D97-AF65-F5344CB8AC3E}">
        <p14:creationId xmlns:p14="http://schemas.microsoft.com/office/powerpoint/2010/main" val="3295451137"/>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extLst>
              <p:ext uri="{D42A27DB-BD31-4B8C-83A1-F6EECF244321}">
                <p14:modId xmlns:p14="http://schemas.microsoft.com/office/powerpoint/2010/main" val="3323644946"/>
              </p:ext>
            </p:extLst>
          </p:nvPr>
        </p:nvGraphicFramePr>
        <p:xfrm>
          <a:off x="1077913" y="2506663"/>
          <a:ext cx="10056813" cy="2631045"/>
        </p:xfrm>
        <a:graphic>
          <a:graphicData uri="http://schemas.openxmlformats.org/drawingml/2006/table">
            <a:tbl>
              <a:tblPr firstRow="1" bandRow="1">
                <a:tableStyleId>{5C22544A-7EE6-4342-B048-85BDC9FD1C3A}</a:tableStyleId>
              </a:tblPr>
              <a:tblGrid>
                <a:gridCol w="3352271">
                  <a:extLst>
                    <a:ext uri="{9D8B030D-6E8A-4147-A177-3AD203B41FA5}">
                      <a16:colId xmlns:a16="http://schemas.microsoft.com/office/drawing/2014/main" val="20000"/>
                    </a:ext>
                  </a:extLst>
                </a:gridCol>
                <a:gridCol w="3352271">
                  <a:extLst>
                    <a:ext uri="{9D8B030D-6E8A-4147-A177-3AD203B41FA5}">
                      <a16:colId xmlns:a16="http://schemas.microsoft.com/office/drawing/2014/main" val="20001"/>
                    </a:ext>
                  </a:extLst>
                </a:gridCol>
                <a:gridCol w="3352271">
                  <a:extLst>
                    <a:ext uri="{9D8B030D-6E8A-4147-A177-3AD203B41FA5}">
                      <a16:colId xmlns:a16="http://schemas.microsoft.com/office/drawing/2014/main" val="20002"/>
                    </a:ext>
                  </a:extLst>
                </a:gridCol>
              </a:tblGrid>
              <a:tr h="877015">
                <a:tc>
                  <a:txBody>
                    <a:bodyPr/>
                    <a:lstStyle/>
                    <a:p>
                      <a:pPr algn="ctr"/>
                      <a:r>
                        <a:rPr lang="en-US" dirty="0">
                          <a:solidFill>
                            <a:schemeClr val="bg1"/>
                          </a:solidFill>
                        </a:rPr>
                        <a:t>Taxable Portion </a:t>
                      </a:r>
                      <a:br>
                        <a:rPr lang="en-US" dirty="0">
                          <a:solidFill>
                            <a:schemeClr val="bg1"/>
                          </a:solidFill>
                        </a:rPr>
                      </a:br>
                      <a:r>
                        <a:rPr lang="en-US" dirty="0">
                          <a:solidFill>
                            <a:schemeClr val="bg1"/>
                          </a:solidFill>
                        </a:rPr>
                        <a:t>of Benefits</a:t>
                      </a:r>
                    </a:p>
                  </a:txBody>
                  <a:tcPr marL="87451" marR="87451" anchor="ctr">
                    <a:solidFill>
                      <a:schemeClr val="accent1"/>
                    </a:solidFill>
                  </a:tcPr>
                </a:tc>
                <a:tc>
                  <a:txBody>
                    <a:bodyPr/>
                    <a:lstStyle/>
                    <a:p>
                      <a:pPr algn="ctr"/>
                      <a:r>
                        <a:rPr lang="en-US" dirty="0">
                          <a:solidFill>
                            <a:schemeClr val="bg1"/>
                          </a:solidFill>
                        </a:rPr>
                        <a:t>Single Filer</a:t>
                      </a:r>
                    </a:p>
                  </a:txBody>
                  <a:tcPr marL="87451" marR="87451" anchor="ctr">
                    <a:solidFill>
                      <a:schemeClr val="accent1"/>
                    </a:solidFill>
                  </a:tcPr>
                </a:tc>
                <a:tc>
                  <a:txBody>
                    <a:bodyPr/>
                    <a:lstStyle/>
                    <a:p>
                      <a:pPr algn="ctr"/>
                      <a:r>
                        <a:rPr lang="en-US" dirty="0">
                          <a:solidFill>
                            <a:schemeClr val="bg1"/>
                          </a:solidFill>
                        </a:rPr>
                        <a:t>Married Joint filer</a:t>
                      </a:r>
                    </a:p>
                  </a:txBody>
                  <a:tcPr marL="87451" marR="87451" anchor="ctr">
                    <a:solidFill>
                      <a:schemeClr val="accent1"/>
                    </a:solidFill>
                  </a:tcPr>
                </a:tc>
                <a:extLst>
                  <a:ext uri="{0D108BD9-81ED-4DB2-BD59-A6C34878D82A}">
                    <a16:rowId xmlns:a16="http://schemas.microsoft.com/office/drawing/2014/main" val="10000"/>
                  </a:ext>
                </a:extLst>
              </a:tr>
              <a:tr h="877015">
                <a:tc>
                  <a:txBody>
                    <a:bodyPr/>
                    <a:lstStyle/>
                    <a:p>
                      <a:pPr algn="ctr"/>
                      <a:r>
                        <a:rPr lang="en-US" dirty="0"/>
                        <a:t>50%</a:t>
                      </a:r>
                    </a:p>
                  </a:txBody>
                  <a:tcPr marL="87451" marR="87451" anchor="ctr"/>
                </a:tc>
                <a:tc>
                  <a:txBody>
                    <a:bodyPr/>
                    <a:lstStyle/>
                    <a:p>
                      <a:pPr algn="ctr"/>
                      <a:r>
                        <a:rPr lang="en-US" dirty="0"/>
                        <a:t>$25,000-$34,000</a:t>
                      </a:r>
                    </a:p>
                  </a:txBody>
                  <a:tcPr marL="87451" marR="87451" anchor="ctr"/>
                </a:tc>
                <a:tc>
                  <a:txBody>
                    <a:bodyPr/>
                    <a:lstStyle/>
                    <a:p>
                      <a:pPr algn="ctr"/>
                      <a:r>
                        <a:rPr lang="en-US" dirty="0"/>
                        <a:t>$32,000-$44,000</a:t>
                      </a:r>
                    </a:p>
                  </a:txBody>
                  <a:tcPr marL="87451" marR="87451" anchor="ctr"/>
                </a:tc>
                <a:extLst>
                  <a:ext uri="{0D108BD9-81ED-4DB2-BD59-A6C34878D82A}">
                    <a16:rowId xmlns:a16="http://schemas.microsoft.com/office/drawing/2014/main" val="10001"/>
                  </a:ext>
                </a:extLst>
              </a:tr>
              <a:tr h="877015">
                <a:tc>
                  <a:txBody>
                    <a:bodyPr/>
                    <a:lstStyle/>
                    <a:p>
                      <a:pPr algn="ctr"/>
                      <a:r>
                        <a:rPr lang="en-US" dirty="0"/>
                        <a:t>85%</a:t>
                      </a:r>
                    </a:p>
                  </a:txBody>
                  <a:tcPr marL="87451" marR="87451" anchor="ctr"/>
                </a:tc>
                <a:tc>
                  <a:txBody>
                    <a:bodyPr/>
                    <a:lstStyle/>
                    <a:p>
                      <a:pPr algn="ctr"/>
                      <a:r>
                        <a:rPr lang="en-US" dirty="0"/>
                        <a:t>Over $34,000</a:t>
                      </a:r>
                    </a:p>
                  </a:txBody>
                  <a:tcPr marL="87451" marR="87451" anchor="ctr"/>
                </a:tc>
                <a:tc>
                  <a:txBody>
                    <a:bodyPr/>
                    <a:lstStyle/>
                    <a:p>
                      <a:pPr algn="ctr"/>
                      <a:r>
                        <a:rPr lang="en-US" dirty="0"/>
                        <a:t>Over $44,000</a:t>
                      </a:r>
                    </a:p>
                  </a:txBody>
                  <a:tcPr marL="87451" marR="87451" anchor="ctr"/>
                </a:tc>
                <a:extLst>
                  <a:ext uri="{0D108BD9-81ED-4DB2-BD59-A6C34878D82A}">
                    <a16:rowId xmlns:a16="http://schemas.microsoft.com/office/drawing/2014/main" val="10002"/>
                  </a:ext>
                </a:extLst>
              </a:tr>
            </a:tbl>
          </a:graphicData>
        </a:graphic>
      </p:graphicFrame>
      <p:sp>
        <p:nvSpPr>
          <p:cNvPr id="2" name="Title 1"/>
          <p:cNvSpPr>
            <a:spLocks noGrp="1"/>
          </p:cNvSpPr>
          <p:nvPr>
            <p:ph type="title"/>
          </p:nvPr>
        </p:nvSpPr>
        <p:spPr>
          <a:prstGeom prst="rect">
            <a:avLst/>
          </a:prstGeom>
        </p:spPr>
        <p:txBody>
          <a:bodyPr/>
          <a:lstStyle/>
          <a:p>
            <a:r>
              <a:rPr lang="en-US" dirty="0"/>
              <a:t>Taxes on Social Security Benefits</a:t>
            </a:r>
          </a:p>
        </p:txBody>
      </p:sp>
      <p:graphicFrame>
        <p:nvGraphicFramePr>
          <p:cNvPr id="5" name="Table 4"/>
          <p:cNvGraphicFramePr>
            <a:graphicFrameLocks noGrp="1"/>
          </p:cNvGraphicFramePr>
          <p:nvPr>
            <p:extLst>
              <p:ext uri="{D42A27DB-BD31-4B8C-83A1-F6EECF244321}">
                <p14:modId xmlns:p14="http://schemas.microsoft.com/office/powerpoint/2010/main" val="2715049498"/>
              </p:ext>
            </p:extLst>
          </p:nvPr>
        </p:nvGraphicFramePr>
        <p:xfrm>
          <a:off x="4419600" y="1917700"/>
          <a:ext cx="6718300" cy="563563"/>
        </p:xfrm>
        <a:graphic>
          <a:graphicData uri="http://schemas.openxmlformats.org/drawingml/2006/table">
            <a:tbl>
              <a:tblPr firstRow="1" bandRow="1">
                <a:tableStyleId>{5C22544A-7EE6-4342-B048-85BDC9FD1C3A}</a:tableStyleId>
              </a:tblPr>
              <a:tblGrid>
                <a:gridCol w="6718300">
                  <a:extLst>
                    <a:ext uri="{9D8B030D-6E8A-4147-A177-3AD203B41FA5}">
                      <a16:colId xmlns:a16="http://schemas.microsoft.com/office/drawing/2014/main" val="20000"/>
                    </a:ext>
                  </a:extLst>
                </a:gridCol>
              </a:tblGrid>
              <a:tr h="563563">
                <a:tc>
                  <a:txBody>
                    <a:bodyPr/>
                    <a:lstStyle/>
                    <a:p>
                      <a:pPr algn="ctr"/>
                      <a:r>
                        <a:rPr lang="en-US" dirty="0">
                          <a:solidFill>
                            <a:schemeClr val="accent1"/>
                          </a:solidFill>
                        </a:rPr>
                        <a:t>Combined Income Thresholds</a:t>
                      </a:r>
                    </a:p>
                  </a:txBody>
                  <a:tcPr anchor="ctr">
                    <a:solidFill>
                      <a:schemeClr val="accent3"/>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788346977"/>
              </p:ext>
            </p:extLst>
          </p:nvPr>
        </p:nvGraphicFramePr>
        <p:xfrm>
          <a:off x="1079500" y="5167868"/>
          <a:ext cx="10058400" cy="1118632"/>
        </p:xfrm>
        <a:graphic>
          <a:graphicData uri="http://schemas.openxmlformats.org/drawingml/2006/table">
            <a:tbl>
              <a:tblPr firstRow="1" bandRow="1">
                <a:tableStyleId>{5C22544A-7EE6-4342-B048-85BDC9FD1C3A}</a:tableStyleId>
              </a:tblPr>
              <a:tblGrid>
                <a:gridCol w="10058400">
                  <a:extLst>
                    <a:ext uri="{9D8B030D-6E8A-4147-A177-3AD203B41FA5}">
                      <a16:colId xmlns:a16="http://schemas.microsoft.com/office/drawing/2014/main" val="20000"/>
                    </a:ext>
                  </a:extLst>
                </a:gridCol>
              </a:tblGrid>
              <a:tr h="1118632">
                <a:tc>
                  <a:txBody>
                    <a:bodyPr/>
                    <a:lstStyle/>
                    <a:p>
                      <a:r>
                        <a:rPr lang="en-US" b="0" dirty="0">
                          <a:solidFill>
                            <a:schemeClr val="tx1"/>
                          </a:solidFill>
                        </a:rPr>
                        <a:t>“Combined Income” formula used by the IRS:</a:t>
                      </a:r>
                    </a:p>
                    <a:p>
                      <a:r>
                        <a:rPr lang="en-US" b="0" dirty="0">
                          <a:solidFill>
                            <a:schemeClr val="tx1"/>
                          </a:solidFill>
                        </a:rPr>
                        <a:t>MAGI (Modified adjusted gross income) = Adjusted Gross Income + Tax-exempt Interest + 50% SS Benefit</a:t>
                      </a:r>
                    </a:p>
                  </a:txBody>
                  <a:tcPr marL="182880" anchor="ctr">
                    <a:solidFill>
                      <a:schemeClr val="accent3">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46376210"/>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077913" y="2112962"/>
            <a:ext cx="10363200" cy="5265737"/>
          </a:xfrm>
          <a:prstGeom prst="rect">
            <a:avLst/>
          </a:prstGeom>
        </p:spPr>
        <p:txBody>
          <a:bodyPr/>
          <a:lstStyle/>
          <a:p>
            <a:pPr marL="0" indent="0">
              <a:lnSpc>
                <a:spcPts val="3200"/>
              </a:lnSpc>
              <a:spcBef>
                <a:spcPts val="400"/>
              </a:spcBef>
              <a:spcAft>
                <a:spcPts val="1200"/>
              </a:spcAft>
              <a:buNone/>
            </a:pPr>
            <a:r>
              <a:rPr lang="en-US" sz="3200" dirty="0">
                <a:solidFill>
                  <a:schemeClr val="accent2"/>
                </a:solidFill>
              </a:rPr>
              <a:t>Sources of Income That Are Taxed:</a:t>
            </a:r>
          </a:p>
          <a:p>
            <a:pPr marL="411480" indent="-411480">
              <a:lnSpc>
                <a:spcPts val="3000"/>
              </a:lnSpc>
              <a:spcBef>
                <a:spcPts val="400"/>
              </a:spcBef>
              <a:spcAft>
                <a:spcPts val="400"/>
              </a:spcAft>
            </a:pPr>
            <a:r>
              <a:rPr lang="en-US" sz="2400" dirty="0"/>
              <a:t>ALL sources with one exception ─ Roth Income</a:t>
            </a:r>
          </a:p>
          <a:p>
            <a:pPr marL="411480" indent="-411480">
              <a:lnSpc>
                <a:spcPts val="3000"/>
              </a:lnSpc>
              <a:spcBef>
                <a:spcPts val="400"/>
              </a:spcBef>
              <a:spcAft>
                <a:spcPts val="400"/>
              </a:spcAft>
            </a:pPr>
            <a:r>
              <a:rPr lang="en-US" sz="2400" dirty="0"/>
              <a:t>Required Minimum Distributions (RMDs)</a:t>
            </a:r>
          </a:p>
          <a:p>
            <a:pPr marL="411480" lvl="1" indent="-411480">
              <a:lnSpc>
                <a:spcPts val="3000"/>
              </a:lnSpc>
              <a:spcBef>
                <a:spcPts val="400"/>
              </a:spcBef>
              <a:spcAft>
                <a:spcPts val="400"/>
              </a:spcAft>
            </a:pPr>
            <a:r>
              <a:rPr lang="en-US" sz="2400" dirty="0"/>
              <a:t>What are RMDs and will it affect MAGI?</a:t>
            </a:r>
          </a:p>
          <a:p>
            <a:pPr marL="411480" lvl="1" indent="-411480">
              <a:lnSpc>
                <a:spcPts val="3000"/>
              </a:lnSpc>
              <a:spcBef>
                <a:spcPts val="400"/>
              </a:spcBef>
              <a:spcAft>
                <a:spcPts val="400"/>
              </a:spcAft>
            </a:pPr>
            <a:r>
              <a:rPr lang="en-US" sz="2400" dirty="0"/>
              <a:t>Required from Qualified accounts – 401(k), 457, IRA, </a:t>
            </a:r>
            <a:br>
              <a:rPr lang="en-US" sz="2400" dirty="0"/>
            </a:br>
            <a:r>
              <a:rPr lang="en-US" sz="2400" dirty="0"/>
              <a:t>Lump Sum Pensions</a:t>
            </a:r>
          </a:p>
          <a:p>
            <a:pPr marL="411480" lvl="1" indent="-411480">
              <a:lnSpc>
                <a:spcPts val="3000"/>
              </a:lnSpc>
              <a:spcBef>
                <a:spcPts val="400"/>
              </a:spcBef>
              <a:spcAft>
                <a:spcPts val="400"/>
              </a:spcAft>
            </a:pPr>
            <a:r>
              <a:rPr lang="en-US" sz="2400" dirty="0"/>
              <a:t>Could cause higher taxation on income</a:t>
            </a:r>
          </a:p>
          <a:p>
            <a:pPr marL="411480" lvl="1" indent="-411480">
              <a:lnSpc>
                <a:spcPts val="3000"/>
              </a:lnSpc>
              <a:spcBef>
                <a:spcPts val="400"/>
              </a:spcBef>
              <a:spcAft>
                <a:spcPts val="400"/>
              </a:spcAft>
            </a:pPr>
            <a:r>
              <a:rPr lang="en-US" sz="2400" dirty="0"/>
              <a:t>Could also increase Medicare Premiums due to means testing –</a:t>
            </a:r>
            <a:br>
              <a:rPr lang="en-US" sz="2400" dirty="0"/>
            </a:br>
            <a:r>
              <a:rPr lang="en-US" sz="2400" dirty="0"/>
              <a:t>Roth conversions could affect this as well</a:t>
            </a:r>
          </a:p>
        </p:txBody>
      </p:sp>
      <p:sp>
        <p:nvSpPr>
          <p:cNvPr id="2" name="Title 1"/>
          <p:cNvSpPr>
            <a:spLocks noGrp="1"/>
          </p:cNvSpPr>
          <p:nvPr>
            <p:ph type="title"/>
          </p:nvPr>
        </p:nvSpPr>
        <p:spPr/>
        <p:txBody>
          <a:bodyPr/>
          <a:lstStyle/>
          <a:p>
            <a:r>
              <a:rPr lang="en-US" dirty="0"/>
              <a:t>Taxes in Retirement</a:t>
            </a:r>
          </a:p>
        </p:txBody>
      </p:sp>
    </p:spTree>
    <p:extLst>
      <p:ext uri="{BB962C8B-B14F-4D97-AF65-F5344CB8AC3E}">
        <p14:creationId xmlns:p14="http://schemas.microsoft.com/office/powerpoint/2010/main" val="3249990283"/>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extLst>
              <p:ext uri="{D42A27DB-BD31-4B8C-83A1-F6EECF244321}">
                <p14:modId xmlns:p14="http://schemas.microsoft.com/office/powerpoint/2010/main" val="861775664"/>
              </p:ext>
            </p:extLst>
          </p:nvPr>
        </p:nvGraphicFramePr>
        <p:xfrm>
          <a:off x="1077913" y="1905000"/>
          <a:ext cx="10057258" cy="2900363"/>
        </p:xfrm>
        <a:graphic>
          <a:graphicData uri="http://schemas.openxmlformats.org/drawingml/2006/table">
            <a:tbl>
              <a:tblPr firstRow="1" bandRow="1">
                <a:tableStyleId>{EB344D84-9AFB-497E-A393-DC336BA19D2E}</a:tableStyleId>
              </a:tblPr>
              <a:tblGrid>
                <a:gridCol w="4075873">
                  <a:extLst>
                    <a:ext uri="{9D8B030D-6E8A-4147-A177-3AD203B41FA5}">
                      <a16:colId xmlns:a16="http://schemas.microsoft.com/office/drawing/2014/main" val="20000"/>
                    </a:ext>
                  </a:extLst>
                </a:gridCol>
                <a:gridCol w="2921426">
                  <a:extLst>
                    <a:ext uri="{9D8B030D-6E8A-4147-A177-3AD203B41FA5}">
                      <a16:colId xmlns:a16="http://schemas.microsoft.com/office/drawing/2014/main" val="20001"/>
                    </a:ext>
                  </a:extLst>
                </a:gridCol>
                <a:gridCol w="3059959">
                  <a:extLst>
                    <a:ext uri="{9D8B030D-6E8A-4147-A177-3AD203B41FA5}">
                      <a16:colId xmlns:a16="http://schemas.microsoft.com/office/drawing/2014/main" val="20002"/>
                    </a:ext>
                  </a:extLst>
                </a:gridCol>
              </a:tblGrid>
              <a:tr h="614363">
                <a:tc>
                  <a:txBody>
                    <a:bodyPr/>
                    <a:lstStyle/>
                    <a:p>
                      <a:pPr algn="ctr"/>
                      <a:r>
                        <a:rPr lang="en-US" sz="2400" dirty="0">
                          <a:latin typeface="Arial"/>
                          <a:cs typeface="Arial"/>
                        </a:rPr>
                        <a:t>Income</a:t>
                      </a:r>
                    </a:p>
                  </a:txBody>
                  <a:tcPr marL="111451" marR="111451" anchor="ctr">
                    <a:lnT w="12700" cap="flat" cmpd="sng" algn="ctr">
                      <a:solidFill>
                        <a:scrgbClr r="0" g="0" b="0"/>
                      </a:solidFill>
                      <a:prstDash val="solid"/>
                      <a:round/>
                      <a:headEnd type="none" w="med" len="med"/>
                      <a:tailEnd type="none" w="med" len="med"/>
                    </a:lnT>
                    <a:solidFill>
                      <a:schemeClr val="accent3"/>
                    </a:solidFill>
                  </a:tcPr>
                </a:tc>
                <a:tc>
                  <a:txBody>
                    <a:bodyPr/>
                    <a:lstStyle/>
                    <a:p>
                      <a:pPr algn="ctr"/>
                      <a:r>
                        <a:rPr lang="en-US" sz="2400" dirty="0">
                          <a:latin typeface="Arial"/>
                          <a:cs typeface="Arial"/>
                        </a:rPr>
                        <a:t>Part B (Annual)</a:t>
                      </a:r>
                    </a:p>
                  </a:txBody>
                  <a:tcPr marL="111451" marR="111451" anchor="ctr">
                    <a:lnT w="12700" cap="flat" cmpd="sng" algn="ctr">
                      <a:solidFill>
                        <a:scrgbClr r="0" g="0" b="0"/>
                      </a:solidFill>
                      <a:prstDash val="solid"/>
                      <a:round/>
                      <a:headEnd type="none" w="med" len="med"/>
                      <a:tailEnd type="none" w="med" len="med"/>
                    </a:lnT>
                    <a:solidFill>
                      <a:schemeClr val="accent3"/>
                    </a:solidFill>
                  </a:tcPr>
                </a:tc>
                <a:tc>
                  <a:txBody>
                    <a:bodyPr/>
                    <a:lstStyle/>
                    <a:p>
                      <a:pPr algn="ctr"/>
                      <a:r>
                        <a:rPr lang="en-US" sz="2400" dirty="0">
                          <a:latin typeface="Arial"/>
                          <a:cs typeface="Arial"/>
                        </a:rPr>
                        <a:t>Part D (Annual)</a:t>
                      </a:r>
                    </a:p>
                  </a:txBody>
                  <a:tcPr marL="111451" marR="111451" anchor="ctr">
                    <a:lnT w="12700" cap="flat" cmpd="sng" algn="ctr">
                      <a:solidFill>
                        <a:scrgbClr r="0" g="0" b="0"/>
                      </a:solidFill>
                      <a:prstDash val="solid"/>
                      <a:round/>
                      <a:headEnd type="none" w="med" len="med"/>
                      <a:tailEnd type="none" w="med" len="med"/>
                    </a:lnT>
                    <a:solidFill>
                      <a:schemeClr val="accent3"/>
                    </a:solidFill>
                  </a:tcPr>
                </a:tc>
                <a:extLst>
                  <a:ext uri="{0D108BD9-81ED-4DB2-BD59-A6C34878D82A}">
                    <a16:rowId xmlns:a16="http://schemas.microsoft.com/office/drawing/2014/main" val="10000"/>
                  </a:ext>
                </a:extLst>
              </a:tr>
              <a:tr h="370840">
                <a:tc>
                  <a:txBody>
                    <a:bodyPr/>
                    <a:lstStyle/>
                    <a:p>
                      <a:pPr algn="ctr"/>
                      <a:r>
                        <a:rPr lang="en-US" sz="2400" dirty="0">
                          <a:latin typeface="Arial"/>
                          <a:cs typeface="Arial"/>
                        </a:rPr>
                        <a:t>0-$170,000</a:t>
                      </a:r>
                    </a:p>
                  </a:txBody>
                  <a:tcPr marL="111451" marR="111451"/>
                </a:tc>
                <a:tc>
                  <a:txBody>
                    <a:bodyPr/>
                    <a:lstStyle/>
                    <a:p>
                      <a:pPr algn="ctr"/>
                      <a:r>
                        <a:rPr lang="en-US" sz="2400" dirty="0">
                          <a:latin typeface="Arial"/>
                          <a:cs typeface="Arial"/>
                        </a:rPr>
                        <a:t>$1,608.00</a:t>
                      </a:r>
                    </a:p>
                  </a:txBody>
                  <a:tcPr marL="111451" marR="111451"/>
                </a:tc>
                <a:tc>
                  <a:txBody>
                    <a:bodyPr/>
                    <a:lstStyle/>
                    <a:p>
                      <a:pPr algn="ctr"/>
                      <a:r>
                        <a:rPr lang="en-US" sz="2400" dirty="0">
                          <a:latin typeface="Arial"/>
                          <a:cs typeface="Arial"/>
                        </a:rPr>
                        <a:t>Plan Cost Only</a:t>
                      </a:r>
                    </a:p>
                  </a:txBody>
                  <a:tcPr marL="111451" marR="111451"/>
                </a:tc>
                <a:extLst>
                  <a:ext uri="{0D108BD9-81ED-4DB2-BD59-A6C34878D82A}">
                    <a16:rowId xmlns:a16="http://schemas.microsoft.com/office/drawing/2014/main" val="10001"/>
                  </a:ext>
                </a:extLst>
              </a:tr>
              <a:tr h="370840">
                <a:tc>
                  <a:txBody>
                    <a:bodyPr/>
                    <a:lstStyle/>
                    <a:p>
                      <a:pPr algn="ctr"/>
                      <a:r>
                        <a:rPr lang="en-US" sz="2400" dirty="0">
                          <a:latin typeface="Arial"/>
                          <a:cs typeface="Arial"/>
                        </a:rPr>
                        <a:t>$170,001 – $214,000</a:t>
                      </a:r>
                    </a:p>
                  </a:txBody>
                  <a:tcPr marL="111451" marR="111451"/>
                </a:tc>
                <a:tc>
                  <a:txBody>
                    <a:bodyPr/>
                    <a:lstStyle/>
                    <a:p>
                      <a:pPr algn="ctr"/>
                      <a:r>
                        <a:rPr lang="en-US" sz="2400" dirty="0">
                          <a:latin typeface="Arial"/>
                          <a:cs typeface="Arial"/>
                        </a:rPr>
                        <a:t>$2,250.00</a:t>
                      </a:r>
                    </a:p>
                  </a:txBody>
                  <a:tcPr marL="111451" marR="111451"/>
                </a:tc>
                <a:tc>
                  <a:txBody>
                    <a:bodyPr/>
                    <a:lstStyle/>
                    <a:p>
                      <a:pPr algn="ctr"/>
                      <a:r>
                        <a:rPr lang="en-US" sz="2400" dirty="0">
                          <a:latin typeface="Arial"/>
                          <a:cs typeface="Arial"/>
                        </a:rPr>
                        <a:t>Plan</a:t>
                      </a:r>
                      <a:r>
                        <a:rPr lang="en-US" sz="2400" baseline="0" dirty="0">
                          <a:latin typeface="Arial"/>
                          <a:cs typeface="Arial"/>
                        </a:rPr>
                        <a:t> + $156.00</a:t>
                      </a:r>
                      <a:endParaRPr lang="en-US" sz="2400" dirty="0">
                        <a:latin typeface="Arial"/>
                        <a:cs typeface="Arial"/>
                      </a:endParaRPr>
                    </a:p>
                  </a:txBody>
                  <a:tcPr marL="111451" marR="111451"/>
                </a:tc>
                <a:extLst>
                  <a:ext uri="{0D108BD9-81ED-4DB2-BD59-A6C34878D82A}">
                    <a16:rowId xmlns:a16="http://schemas.microsoft.com/office/drawing/2014/main" val="10002"/>
                  </a:ext>
                </a:extLst>
              </a:tr>
              <a:tr h="392533">
                <a:tc>
                  <a:txBody>
                    <a:bodyPr/>
                    <a:lstStyle/>
                    <a:p>
                      <a:pPr algn="ctr"/>
                      <a:r>
                        <a:rPr lang="en-US" sz="2400" dirty="0">
                          <a:latin typeface="Arial"/>
                          <a:cs typeface="Arial"/>
                        </a:rPr>
                        <a:t>$214,001 - $267,000</a:t>
                      </a:r>
                    </a:p>
                  </a:txBody>
                  <a:tcPr marL="111451" marR="111451"/>
                </a:tc>
                <a:tc>
                  <a:txBody>
                    <a:bodyPr/>
                    <a:lstStyle/>
                    <a:p>
                      <a:pPr algn="ctr"/>
                      <a:r>
                        <a:rPr lang="en-US" sz="2400" dirty="0">
                          <a:latin typeface="Arial"/>
                          <a:cs typeface="Arial"/>
                        </a:rPr>
                        <a:t>$3,214.80</a:t>
                      </a:r>
                    </a:p>
                  </a:txBody>
                  <a:tcPr marL="111451" marR="111451"/>
                </a:tc>
                <a:tc>
                  <a:txBody>
                    <a:bodyPr/>
                    <a:lstStyle/>
                    <a:p>
                      <a:pPr algn="ctr"/>
                      <a:r>
                        <a:rPr lang="en-US" sz="2400" dirty="0">
                          <a:latin typeface="Arial"/>
                          <a:cs typeface="Arial"/>
                        </a:rPr>
                        <a:t>Plan + $403.20</a:t>
                      </a:r>
                    </a:p>
                  </a:txBody>
                  <a:tcPr marL="111451" marR="111451"/>
                </a:tc>
                <a:extLst>
                  <a:ext uri="{0D108BD9-81ED-4DB2-BD59-A6C34878D82A}">
                    <a16:rowId xmlns:a16="http://schemas.microsoft.com/office/drawing/2014/main" val="10003"/>
                  </a:ext>
                </a:extLst>
              </a:tr>
              <a:tr h="370840">
                <a:tc>
                  <a:txBody>
                    <a:bodyPr/>
                    <a:lstStyle/>
                    <a:p>
                      <a:pPr algn="ctr"/>
                      <a:r>
                        <a:rPr lang="en-US" sz="2400" dirty="0">
                          <a:latin typeface="Arial"/>
                          <a:cs typeface="Arial"/>
                        </a:rPr>
                        <a:t>$267,000 - $320,000</a:t>
                      </a:r>
                    </a:p>
                  </a:txBody>
                  <a:tcPr marL="111451" marR="11145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latin typeface="Arial"/>
                          <a:cs typeface="Arial"/>
                        </a:rPr>
                        <a:t>$4,179.60</a:t>
                      </a:r>
                    </a:p>
                  </a:txBody>
                  <a:tcPr marL="111451" marR="111451"/>
                </a:tc>
                <a:tc>
                  <a:txBody>
                    <a:bodyPr/>
                    <a:lstStyle/>
                    <a:p>
                      <a:pPr algn="ctr"/>
                      <a:r>
                        <a:rPr lang="en-US" sz="2400" dirty="0">
                          <a:latin typeface="Arial"/>
                          <a:cs typeface="Arial"/>
                        </a:rPr>
                        <a:t>Plan</a:t>
                      </a:r>
                      <a:r>
                        <a:rPr lang="en-US" sz="2400" baseline="0" dirty="0">
                          <a:latin typeface="Arial"/>
                          <a:cs typeface="Arial"/>
                        </a:rPr>
                        <a:t> + $650.40</a:t>
                      </a:r>
                      <a:endParaRPr lang="en-US" sz="2400" dirty="0">
                        <a:latin typeface="Arial"/>
                        <a:cs typeface="Arial"/>
                      </a:endParaRPr>
                    </a:p>
                  </a:txBody>
                  <a:tcPr marL="111451" marR="111451"/>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aseline="0" dirty="0">
                          <a:latin typeface="Arial"/>
                          <a:cs typeface="Arial"/>
                        </a:rPr>
                        <a:t>$320,000+</a:t>
                      </a:r>
                      <a:endParaRPr lang="en-US" sz="2400" dirty="0">
                        <a:latin typeface="Arial"/>
                        <a:cs typeface="Arial"/>
                      </a:endParaRPr>
                    </a:p>
                  </a:txBody>
                  <a:tcPr marL="111451" marR="111451"/>
                </a:tc>
                <a:tc>
                  <a:txBody>
                    <a:bodyPr/>
                    <a:lstStyle/>
                    <a:p>
                      <a:pPr algn="ctr"/>
                      <a:r>
                        <a:rPr lang="en-US" sz="2400" dirty="0">
                          <a:latin typeface="Arial"/>
                          <a:cs typeface="Arial"/>
                        </a:rPr>
                        <a:t>$5,143.20</a:t>
                      </a:r>
                    </a:p>
                  </a:txBody>
                  <a:tcPr marL="111451" marR="111451"/>
                </a:tc>
                <a:tc>
                  <a:txBody>
                    <a:bodyPr/>
                    <a:lstStyle/>
                    <a:p>
                      <a:pPr algn="ctr"/>
                      <a:r>
                        <a:rPr lang="en-US" sz="2400" dirty="0">
                          <a:latin typeface="Arial"/>
                          <a:cs typeface="Arial"/>
                        </a:rPr>
                        <a:t>Plan + $897.60</a:t>
                      </a:r>
                    </a:p>
                  </a:txBody>
                  <a:tcPr marL="111451" marR="111451"/>
                </a:tc>
                <a:extLst>
                  <a:ext uri="{0D108BD9-81ED-4DB2-BD59-A6C34878D82A}">
                    <a16:rowId xmlns:a16="http://schemas.microsoft.com/office/drawing/2014/main" val="10005"/>
                  </a:ext>
                </a:extLst>
              </a:tr>
            </a:tbl>
          </a:graphicData>
        </a:graphic>
      </p:graphicFrame>
      <p:sp>
        <p:nvSpPr>
          <p:cNvPr id="2" name="Title 1"/>
          <p:cNvSpPr>
            <a:spLocks noGrp="1"/>
          </p:cNvSpPr>
          <p:nvPr>
            <p:ph type="title"/>
          </p:nvPr>
        </p:nvSpPr>
        <p:spPr>
          <a:xfrm>
            <a:off x="0" y="440024"/>
            <a:ext cx="12192000" cy="624427"/>
          </a:xfrm>
        </p:spPr>
        <p:txBody>
          <a:bodyPr>
            <a:noAutofit/>
          </a:bodyPr>
          <a:lstStyle/>
          <a:p>
            <a:pPr algn="ctr"/>
            <a:r>
              <a:rPr lang="en-US" sz="3200" dirty="0"/>
              <a:t>Medicare Excess Premiums – Married, Filing Jointly  2018</a:t>
            </a:r>
          </a:p>
        </p:txBody>
      </p:sp>
      <p:sp>
        <p:nvSpPr>
          <p:cNvPr id="3" name="TextBox 2"/>
          <p:cNvSpPr txBox="1"/>
          <p:nvPr/>
        </p:nvSpPr>
        <p:spPr>
          <a:xfrm>
            <a:off x="1104899" y="6372424"/>
            <a:ext cx="10069513" cy="307777"/>
          </a:xfrm>
          <a:prstGeom prst="rect">
            <a:avLst/>
          </a:prstGeom>
          <a:noFill/>
        </p:spPr>
        <p:txBody>
          <a:bodyPr wrap="square" rtlCol="0">
            <a:spAutoFit/>
          </a:bodyPr>
          <a:lstStyle/>
          <a:p>
            <a:pPr algn="ctr"/>
            <a:r>
              <a:rPr lang="en-US" sz="1400" i="1" dirty="0">
                <a:latin typeface="Arial"/>
                <a:cs typeface="Arial"/>
              </a:rPr>
              <a:t>Premiums for 2018 are based on 2016 income levels</a:t>
            </a:r>
          </a:p>
        </p:txBody>
      </p:sp>
    </p:spTree>
    <p:extLst>
      <p:ext uri="{BB962C8B-B14F-4D97-AF65-F5344CB8AC3E}">
        <p14:creationId xmlns:p14="http://schemas.microsoft.com/office/powerpoint/2010/main" val="1442523208"/>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077913" y="2062162"/>
            <a:ext cx="6834187" cy="3602037"/>
          </a:xfrm>
          <a:prstGeom prst="rect">
            <a:avLst/>
          </a:prstGeom>
        </p:spPr>
        <p:txBody>
          <a:bodyPr/>
          <a:lstStyle/>
          <a:p>
            <a:r>
              <a:rPr lang="en-US" dirty="0"/>
              <a:t>More money in the long run</a:t>
            </a:r>
          </a:p>
          <a:p>
            <a:r>
              <a:rPr lang="en-US" dirty="0"/>
              <a:t>It is guaranteed for life</a:t>
            </a:r>
          </a:p>
          <a:p>
            <a:r>
              <a:rPr lang="en-US" dirty="0"/>
              <a:t>If married and one spouse passes, you keep the higher benefit</a:t>
            </a:r>
          </a:p>
          <a:p>
            <a:r>
              <a:rPr lang="en-US" dirty="0"/>
              <a:t>What if I want to retire before 70? </a:t>
            </a:r>
          </a:p>
          <a:p>
            <a:r>
              <a:rPr lang="en-US" dirty="0"/>
              <a:t>How do I bridge the gap? </a:t>
            </a:r>
          </a:p>
          <a:p>
            <a:pPr marL="0" indent="0">
              <a:buNone/>
            </a:pPr>
            <a:endParaRPr lang="en-US" dirty="0"/>
          </a:p>
          <a:p>
            <a:endParaRPr lang="en-US" dirty="0"/>
          </a:p>
        </p:txBody>
      </p:sp>
      <p:sp>
        <p:nvSpPr>
          <p:cNvPr id="2" name="Title 1"/>
          <p:cNvSpPr>
            <a:spLocks noGrp="1"/>
          </p:cNvSpPr>
          <p:nvPr>
            <p:ph type="title"/>
          </p:nvPr>
        </p:nvSpPr>
        <p:spPr/>
        <p:txBody>
          <a:bodyPr/>
          <a:lstStyle/>
          <a:p>
            <a:r>
              <a:rPr lang="en-US" dirty="0"/>
              <a:t>Delaying Social Security Benefits</a:t>
            </a:r>
          </a:p>
        </p:txBody>
      </p:sp>
    </p:spTree>
    <p:extLst>
      <p:ext uri="{BB962C8B-B14F-4D97-AF65-F5344CB8AC3E}">
        <p14:creationId xmlns:p14="http://schemas.microsoft.com/office/powerpoint/2010/main" val="723351861"/>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199115">
            <a:off x="6137950" y="2004867"/>
            <a:ext cx="4891756" cy="5319027"/>
          </a:xfrm>
          <a:prstGeom prst="rect">
            <a:avLst/>
          </a:prstGeom>
          <a:effectLst>
            <a:outerShdw blurRad="152400" dist="152400" dir="2700000" algn="tl" rotWithShape="0">
              <a:srgbClr val="000000">
                <a:alpha val="32000"/>
              </a:srgbClr>
            </a:outerShdw>
          </a:effectLst>
        </p:spPr>
      </p:pic>
      <p:sp>
        <p:nvSpPr>
          <p:cNvPr id="3" name="Content Placeholder 2"/>
          <p:cNvSpPr>
            <a:spLocks noGrp="1"/>
          </p:cNvSpPr>
          <p:nvPr>
            <p:ph sz="quarter" idx="13"/>
          </p:nvPr>
        </p:nvSpPr>
        <p:spPr>
          <a:xfrm>
            <a:off x="1052513" y="1952780"/>
            <a:ext cx="5322887" cy="3762220"/>
          </a:xfrm>
          <a:prstGeom prst="rect">
            <a:avLst/>
          </a:prstGeom>
        </p:spPr>
        <p:txBody>
          <a:bodyPr>
            <a:noAutofit/>
          </a:bodyPr>
          <a:lstStyle/>
          <a:p>
            <a:pPr marL="0" indent="0">
              <a:lnSpc>
                <a:spcPts val="4000"/>
              </a:lnSpc>
              <a:buNone/>
            </a:pPr>
            <a:r>
              <a:rPr lang="en-US" sz="3200" dirty="0">
                <a:solidFill>
                  <a:schemeClr val="accent3">
                    <a:lumMod val="60000"/>
                    <a:lumOff val="40000"/>
                  </a:schemeClr>
                </a:solidFill>
              </a:rPr>
              <a:t>How much of your last dollar do you actually lose to Uncle Sam?</a:t>
            </a:r>
          </a:p>
        </p:txBody>
      </p:sp>
      <p:sp>
        <p:nvSpPr>
          <p:cNvPr id="5" name="Title 4"/>
          <p:cNvSpPr>
            <a:spLocks noGrp="1"/>
          </p:cNvSpPr>
          <p:nvPr>
            <p:ph type="title"/>
          </p:nvPr>
        </p:nvSpPr>
        <p:spPr/>
        <p:txBody>
          <a:bodyPr/>
          <a:lstStyle/>
          <a:p>
            <a:r>
              <a:rPr lang="en-US" sz="4300" dirty="0"/>
              <a:t>Effective Marginal Tax Rates</a:t>
            </a:r>
          </a:p>
        </p:txBody>
      </p:sp>
    </p:spTree>
    <p:extLst>
      <p:ext uri="{BB962C8B-B14F-4D97-AF65-F5344CB8AC3E}">
        <p14:creationId xmlns:p14="http://schemas.microsoft.com/office/powerpoint/2010/main" val="54241445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963" y="1109473"/>
            <a:ext cx="7162800" cy="1798827"/>
          </a:xfrm>
          <a:prstGeom prst="rect">
            <a:avLst/>
          </a:prstGeom>
        </p:spPr>
        <p:txBody>
          <a:bodyPr>
            <a:noAutofit/>
          </a:bodyPr>
          <a:lstStyle/>
          <a:p>
            <a:pPr algn="r">
              <a:lnSpc>
                <a:spcPts val="6500"/>
              </a:lnSpc>
            </a:pPr>
            <a:r>
              <a:rPr lang="en-US" sz="5100" cap="none" spc="-100" dirty="0">
                <a:solidFill>
                  <a:schemeClr val="bg1"/>
                </a:solidFill>
                <a:latin typeface="Arial"/>
              </a:rPr>
              <a:t>The future </a:t>
            </a:r>
            <a:r>
              <a:rPr lang="en-US" sz="5100" cap="none" spc="-100" dirty="0" err="1">
                <a:solidFill>
                  <a:schemeClr val="bg1"/>
                </a:solidFill>
                <a:latin typeface="Arial"/>
              </a:rPr>
              <a:t>ain’t</a:t>
            </a:r>
            <a:r>
              <a:rPr lang="en-US" sz="5100" cap="none" spc="-100" dirty="0">
                <a:solidFill>
                  <a:schemeClr val="bg1"/>
                </a:solidFill>
                <a:latin typeface="Arial"/>
              </a:rPr>
              <a:t> what it used to be.</a:t>
            </a:r>
          </a:p>
        </p:txBody>
      </p:sp>
      <p:sp>
        <p:nvSpPr>
          <p:cNvPr id="3" name="Subtitle 2"/>
          <p:cNvSpPr>
            <a:spLocks noGrp="1"/>
          </p:cNvSpPr>
          <p:nvPr>
            <p:ph sz="quarter" idx="13"/>
          </p:nvPr>
        </p:nvSpPr>
        <p:spPr>
          <a:xfrm>
            <a:off x="4889500" y="3116263"/>
            <a:ext cx="4379913" cy="487260"/>
          </a:xfrm>
        </p:spPr>
        <p:txBody>
          <a:bodyPr>
            <a:noAutofit/>
          </a:bodyPr>
          <a:lstStyle/>
          <a:p>
            <a:pPr marL="0" indent="0" algn="r">
              <a:lnSpc>
                <a:spcPts val="2900"/>
              </a:lnSpc>
              <a:spcBef>
                <a:spcPts val="1500"/>
              </a:spcBef>
              <a:buNone/>
            </a:pPr>
            <a:r>
              <a:rPr lang="en-US" sz="2400" cap="all" dirty="0"/>
              <a:t>- Yogi Berra</a:t>
            </a:r>
          </a:p>
        </p:txBody>
      </p:sp>
      <p:pic>
        <p:nvPicPr>
          <p:cNvPr id="7" name="Picture 6" descr="Left_quo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500" y="1077242"/>
            <a:ext cx="524722" cy="399415"/>
          </a:xfrm>
          <a:prstGeom prst="rect">
            <a:avLst/>
          </a:prstGeom>
        </p:spPr>
      </p:pic>
      <p:pic>
        <p:nvPicPr>
          <p:cNvPr id="8" name="Picture 7" descr="Right_quo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5704" y="2081848"/>
            <a:ext cx="523417" cy="399415"/>
          </a:xfrm>
          <a:prstGeom prst="rect">
            <a:avLst/>
          </a:prstGeom>
        </p:spPr>
      </p:pic>
      <p:sp>
        <p:nvSpPr>
          <p:cNvPr id="9" name="TextBox 8">
            <a:extLst>
              <a:ext uri="{FF2B5EF4-FFF2-40B4-BE49-F238E27FC236}">
                <a16:creationId xmlns:a16="http://schemas.microsoft.com/office/drawing/2014/main" id="{C1F18750-8A92-E745-B1A6-0A544C6E31C1}"/>
              </a:ext>
            </a:extLst>
          </p:cNvPr>
          <p:cNvSpPr txBox="1"/>
          <p:nvPr/>
        </p:nvSpPr>
        <p:spPr>
          <a:xfrm>
            <a:off x="10515600" y="5682423"/>
            <a:ext cx="851515" cy="369332"/>
          </a:xfrm>
          <a:prstGeom prst="rect">
            <a:avLst/>
          </a:prstGeom>
          <a:noFill/>
        </p:spPr>
        <p:txBody>
          <a:bodyPr wrap="none" rtlCol="0">
            <a:spAutoFit/>
          </a:bodyPr>
          <a:lstStyle/>
          <a:p>
            <a:r>
              <a:rPr lang="en-US" dirty="0"/>
              <a:t>LOGO</a:t>
            </a:r>
          </a:p>
        </p:txBody>
      </p:sp>
    </p:spTree>
    <p:extLst>
      <p:ext uri="{BB962C8B-B14F-4D97-AF65-F5344CB8AC3E}">
        <p14:creationId xmlns:p14="http://schemas.microsoft.com/office/powerpoint/2010/main" val="381480035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635001" y="259873"/>
            <a:ext cx="10921999" cy="624427"/>
          </a:xfrm>
        </p:spPr>
        <p:txBody>
          <a:bodyPr>
            <a:normAutofit fontScale="90000"/>
          </a:bodyPr>
          <a:lstStyle/>
          <a:p>
            <a:pPr algn="ctr"/>
            <a:r>
              <a:rPr lang="en-US" sz="3600" dirty="0"/>
              <a:t>Married, Filing Jointly – 2018 Ordinary Income Tax Map </a:t>
            </a:r>
          </a:p>
        </p:txBody>
      </p:sp>
      <p:grpSp>
        <p:nvGrpSpPr>
          <p:cNvPr id="2" name="Group 1"/>
          <p:cNvGrpSpPr/>
          <p:nvPr/>
        </p:nvGrpSpPr>
        <p:grpSpPr>
          <a:xfrm>
            <a:off x="1460500" y="1061461"/>
            <a:ext cx="9134856" cy="5065160"/>
            <a:chOff x="1524000" y="1594861"/>
            <a:chExt cx="9134856" cy="5065160"/>
          </a:xfrm>
        </p:grpSpPr>
        <p:pic>
          <p:nvPicPr>
            <p:cNvPr id="4" name="Picture 3">
              <a:extLst>
                <a:ext uri="{FF2B5EF4-FFF2-40B4-BE49-F238E27FC236}">
                  <a16:creationId xmlns:a16="http://schemas.microsoft.com/office/drawing/2014/main" id="{810BEE86-5F5C-4ABD-9B96-BFC637DA67B8}"/>
                </a:ext>
              </a:extLst>
            </p:cNvPr>
            <p:cNvPicPr>
              <a:picLocks noChangeAspect="1"/>
            </p:cNvPicPr>
            <p:nvPr/>
          </p:nvPicPr>
          <p:blipFill>
            <a:blip r:embed="rId3"/>
            <a:stretch>
              <a:fillRect/>
            </a:stretch>
          </p:blipFill>
          <p:spPr>
            <a:xfrm>
              <a:off x="1524000" y="1594861"/>
              <a:ext cx="9134856" cy="5065160"/>
            </a:xfrm>
            <a:prstGeom prst="rect">
              <a:avLst/>
            </a:prstGeom>
          </p:spPr>
        </p:pic>
        <p:sp>
          <p:nvSpPr>
            <p:cNvPr id="13" name="TextBox 12"/>
            <p:cNvSpPr txBox="1"/>
            <p:nvPr/>
          </p:nvSpPr>
          <p:spPr>
            <a:xfrm>
              <a:off x="3024188" y="4587249"/>
              <a:ext cx="1014413" cy="369332"/>
            </a:xfrm>
            <a:prstGeom prst="rect">
              <a:avLst/>
            </a:prstGeom>
            <a:noFill/>
          </p:spPr>
          <p:txBody>
            <a:bodyPr wrap="square" rtlCol="0">
              <a:spAutoFit/>
            </a:bodyPr>
            <a:lstStyle/>
            <a:p>
              <a:pPr algn="ctr"/>
              <a:r>
                <a:rPr lang="en-US" b="1" dirty="0"/>
                <a:t>22%</a:t>
              </a:r>
            </a:p>
          </p:txBody>
        </p:sp>
        <p:sp>
          <p:nvSpPr>
            <p:cNvPr id="14" name="TextBox 13"/>
            <p:cNvSpPr txBox="1"/>
            <p:nvPr/>
          </p:nvSpPr>
          <p:spPr>
            <a:xfrm>
              <a:off x="4038601" y="4496451"/>
              <a:ext cx="1757363" cy="369332"/>
            </a:xfrm>
            <a:prstGeom prst="rect">
              <a:avLst/>
            </a:prstGeom>
            <a:noFill/>
          </p:spPr>
          <p:txBody>
            <a:bodyPr wrap="square" rtlCol="0">
              <a:spAutoFit/>
            </a:bodyPr>
            <a:lstStyle/>
            <a:p>
              <a:pPr algn="ctr"/>
              <a:r>
                <a:rPr lang="en-US" b="1" dirty="0"/>
                <a:t>24%</a:t>
              </a:r>
            </a:p>
          </p:txBody>
        </p:sp>
        <p:sp>
          <p:nvSpPr>
            <p:cNvPr id="16" name="TextBox 15"/>
            <p:cNvSpPr txBox="1"/>
            <p:nvPr/>
          </p:nvSpPr>
          <p:spPr>
            <a:xfrm>
              <a:off x="6824663" y="4027135"/>
              <a:ext cx="2314575" cy="369332"/>
            </a:xfrm>
            <a:prstGeom prst="rect">
              <a:avLst/>
            </a:prstGeom>
            <a:noFill/>
          </p:spPr>
          <p:txBody>
            <a:bodyPr wrap="square" rtlCol="0">
              <a:spAutoFit/>
            </a:bodyPr>
            <a:lstStyle/>
            <a:p>
              <a:pPr algn="ctr"/>
              <a:r>
                <a:rPr lang="en-US" b="1" dirty="0"/>
                <a:t>35%</a:t>
              </a:r>
            </a:p>
          </p:txBody>
        </p:sp>
        <p:sp>
          <p:nvSpPr>
            <p:cNvPr id="17" name="TextBox 16"/>
            <p:cNvSpPr txBox="1"/>
            <p:nvPr/>
          </p:nvSpPr>
          <p:spPr>
            <a:xfrm>
              <a:off x="5810251" y="4155221"/>
              <a:ext cx="1014413" cy="369332"/>
            </a:xfrm>
            <a:prstGeom prst="rect">
              <a:avLst/>
            </a:prstGeom>
            <a:noFill/>
          </p:spPr>
          <p:txBody>
            <a:bodyPr wrap="square" rtlCol="0">
              <a:spAutoFit/>
            </a:bodyPr>
            <a:lstStyle/>
            <a:p>
              <a:pPr algn="ctr"/>
              <a:r>
                <a:rPr lang="en-US" b="1" dirty="0"/>
                <a:t>32%</a:t>
              </a:r>
            </a:p>
          </p:txBody>
        </p:sp>
        <p:sp>
          <p:nvSpPr>
            <p:cNvPr id="18" name="TextBox 17"/>
            <p:cNvSpPr txBox="1"/>
            <p:nvPr/>
          </p:nvSpPr>
          <p:spPr>
            <a:xfrm>
              <a:off x="9153526" y="3945393"/>
              <a:ext cx="857250" cy="369332"/>
            </a:xfrm>
            <a:prstGeom prst="rect">
              <a:avLst/>
            </a:prstGeom>
            <a:noFill/>
          </p:spPr>
          <p:txBody>
            <a:bodyPr wrap="square" rtlCol="0">
              <a:spAutoFit/>
            </a:bodyPr>
            <a:lstStyle/>
            <a:p>
              <a:pPr algn="ctr"/>
              <a:r>
                <a:rPr lang="en-US" b="1" dirty="0"/>
                <a:t>37%</a:t>
              </a:r>
            </a:p>
          </p:txBody>
        </p:sp>
        <p:sp>
          <p:nvSpPr>
            <p:cNvPr id="19" name="TextBox 18"/>
            <p:cNvSpPr txBox="1"/>
            <p:nvPr/>
          </p:nvSpPr>
          <p:spPr>
            <a:xfrm>
              <a:off x="1905000" y="5381190"/>
              <a:ext cx="814389" cy="369332"/>
            </a:xfrm>
            <a:prstGeom prst="rect">
              <a:avLst/>
            </a:prstGeom>
            <a:noFill/>
          </p:spPr>
          <p:txBody>
            <a:bodyPr wrap="square" rtlCol="0">
              <a:spAutoFit/>
            </a:bodyPr>
            <a:lstStyle/>
            <a:p>
              <a:pPr algn="ctr"/>
              <a:r>
                <a:rPr lang="en-US" b="1" dirty="0"/>
                <a:t>10%</a:t>
              </a:r>
            </a:p>
          </p:txBody>
        </p:sp>
        <p:sp>
          <p:nvSpPr>
            <p:cNvPr id="20" name="TextBox 19"/>
            <p:cNvSpPr txBox="1"/>
            <p:nvPr/>
          </p:nvSpPr>
          <p:spPr>
            <a:xfrm>
              <a:off x="2324101" y="5013766"/>
              <a:ext cx="685800" cy="369332"/>
            </a:xfrm>
            <a:prstGeom prst="rect">
              <a:avLst/>
            </a:prstGeom>
            <a:noFill/>
          </p:spPr>
          <p:txBody>
            <a:bodyPr wrap="square" rtlCol="0">
              <a:spAutoFit/>
            </a:bodyPr>
            <a:lstStyle/>
            <a:p>
              <a:pPr algn="ctr"/>
              <a:r>
                <a:rPr lang="en-US" b="1" dirty="0"/>
                <a:t>12%</a:t>
              </a:r>
            </a:p>
          </p:txBody>
        </p:sp>
      </p:grpSp>
      <p:sp>
        <p:nvSpPr>
          <p:cNvPr id="12" name="TextBox 11"/>
          <p:cNvSpPr txBox="1"/>
          <p:nvPr/>
        </p:nvSpPr>
        <p:spPr>
          <a:xfrm>
            <a:off x="1562100" y="6388100"/>
            <a:ext cx="9067800" cy="369332"/>
          </a:xfrm>
          <a:prstGeom prst="rect">
            <a:avLst/>
          </a:prstGeom>
          <a:noFill/>
        </p:spPr>
        <p:txBody>
          <a:bodyPr wrap="square" rtlCol="0">
            <a:spAutoFit/>
          </a:bodyPr>
          <a:lstStyle/>
          <a:p>
            <a:pPr algn="ctr"/>
            <a:r>
              <a:rPr lang="en-US" dirty="0"/>
              <a:t>Source: Tax Clarity Software Output for John and Jane.</a:t>
            </a:r>
          </a:p>
        </p:txBody>
      </p:sp>
    </p:spTree>
    <p:extLst>
      <p:ext uri="{BB962C8B-B14F-4D97-AF65-F5344CB8AC3E}">
        <p14:creationId xmlns:p14="http://schemas.microsoft.com/office/powerpoint/2010/main" val="286352588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47800" y="1132042"/>
            <a:ext cx="9134856" cy="4977326"/>
            <a:chOff x="1524000" y="1716242"/>
            <a:chExt cx="9134856" cy="4977326"/>
          </a:xfrm>
        </p:grpSpPr>
        <p:pic>
          <p:nvPicPr>
            <p:cNvPr id="7" name="Picture 6">
              <a:extLst>
                <a:ext uri="{FF2B5EF4-FFF2-40B4-BE49-F238E27FC236}">
                  <a16:creationId xmlns:a16="http://schemas.microsoft.com/office/drawing/2014/main" id="{9745558F-AB2A-4486-BC0E-EADBB6366B96}"/>
                </a:ext>
              </a:extLst>
            </p:cNvPr>
            <p:cNvPicPr>
              <a:picLocks noChangeAspect="1"/>
            </p:cNvPicPr>
            <p:nvPr/>
          </p:nvPicPr>
          <p:blipFill>
            <a:blip r:embed="rId3"/>
            <a:stretch>
              <a:fillRect/>
            </a:stretch>
          </p:blipFill>
          <p:spPr>
            <a:xfrm>
              <a:off x="1524000" y="1716242"/>
              <a:ext cx="9134856" cy="4977326"/>
            </a:xfrm>
            <a:prstGeom prst="rect">
              <a:avLst/>
            </a:prstGeom>
          </p:spPr>
        </p:pic>
        <p:sp>
          <p:nvSpPr>
            <p:cNvPr id="5" name="TextBox 4"/>
            <p:cNvSpPr txBox="1"/>
            <p:nvPr/>
          </p:nvSpPr>
          <p:spPr>
            <a:xfrm>
              <a:off x="2461862" y="5104099"/>
              <a:ext cx="1080476" cy="369332"/>
            </a:xfrm>
            <a:prstGeom prst="rect">
              <a:avLst/>
            </a:prstGeom>
            <a:noFill/>
          </p:spPr>
          <p:txBody>
            <a:bodyPr wrap="square" rtlCol="0">
              <a:spAutoFit/>
            </a:bodyPr>
            <a:lstStyle/>
            <a:p>
              <a:r>
                <a:rPr lang="en-US" b="1" dirty="0"/>
                <a:t>0%</a:t>
              </a:r>
            </a:p>
          </p:txBody>
        </p:sp>
        <p:sp>
          <p:nvSpPr>
            <p:cNvPr id="8" name="TextBox 7"/>
            <p:cNvSpPr txBox="1"/>
            <p:nvPr/>
          </p:nvSpPr>
          <p:spPr>
            <a:xfrm>
              <a:off x="5050861" y="3568856"/>
              <a:ext cx="1080476" cy="369332"/>
            </a:xfrm>
            <a:prstGeom prst="rect">
              <a:avLst/>
            </a:prstGeom>
            <a:noFill/>
          </p:spPr>
          <p:txBody>
            <a:bodyPr wrap="square" rtlCol="0">
              <a:spAutoFit/>
            </a:bodyPr>
            <a:lstStyle/>
            <a:p>
              <a:r>
                <a:rPr lang="en-US" b="1" dirty="0"/>
                <a:t>15%</a:t>
              </a:r>
            </a:p>
          </p:txBody>
        </p:sp>
        <p:sp>
          <p:nvSpPr>
            <p:cNvPr id="12" name="TextBox 11"/>
            <p:cNvSpPr txBox="1"/>
            <p:nvPr/>
          </p:nvSpPr>
          <p:spPr>
            <a:xfrm>
              <a:off x="8526609" y="2970768"/>
              <a:ext cx="1080476" cy="369332"/>
            </a:xfrm>
            <a:prstGeom prst="rect">
              <a:avLst/>
            </a:prstGeom>
            <a:noFill/>
          </p:spPr>
          <p:txBody>
            <a:bodyPr wrap="square" rtlCol="0">
              <a:spAutoFit/>
            </a:bodyPr>
            <a:lstStyle/>
            <a:p>
              <a:r>
                <a:rPr lang="en-US" b="1" dirty="0"/>
                <a:t>20%</a:t>
              </a:r>
            </a:p>
          </p:txBody>
        </p:sp>
      </p:grpSp>
      <p:sp>
        <p:nvSpPr>
          <p:cNvPr id="15" name="Title 1"/>
          <p:cNvSpPr>
            <a:spLocks noGrp="1"/>
          </p:cNvSpPr>
          <p:nvPr>
            <p:ph type="title"/>
          </p:nvPr>
        </p:nvSpPr>
        <p:spPr>
          <a:xfrm>
            <a:off x="778591" y="259873"/>
            <a:ext cx="10634819" cy="624427"/>
          </a:xfrm>
        </p:spPr>
        <p:txBody>
          <a:bodyPr>
            <a:normAutofit/>
          </a:bodyPr>
          <a:lstStyle/>
          <a:p>
            <a:pPr algn="ctr"/>
            <a:r>
              <a:rPr lang="en-US" sz="3400" dirty="0"/>
              <a:t>MFJ – Long Term Gain and Dividend – 2018</a:t>
            </a:r>
          </a:p>
        </p:txBody>
      </p:sp>
      <p:sp>
        <p:nvSpPr>
          <p:cNvPr id="9" name="TextBox 8"/>
          <p:cNvSpPr txBox="1"/>
          <p:nvPr/>
        </p:nvSpPr>
        <p:spPr>
          <a:xfrm>
            <a:off x="1562100" y="6388100"/>
            <a:ext cx="9067800" cy="369332"/>
          </a:xfrm>
          <a:prstGeom prst="rect">
            <a:avLst/>
          </a:prstGeom>
          <a:noFill/>
        </p:spPr>
        <p:txBody>
          <a:bodyPr wrap="square" rtlCol="0">
            <a:spAutoFit/>
          </a:bodyPr>
          <a:lstStyle/>
          <a:p>
            <a:pPr algn="ctr"/>
            <a:r>
              <a:rPr lang="en-US" dirty="0"/>
              <a:t>Source: Tax Clarity Software Output for John and Jane.</a:t>
            </a:r>
          </a:p>
        </p:txBody>
      </p:sp>
    </p:spTree>
    <p:extLst>
      <p:ext uri="{BB962C8B-B14F-4D97-AF65-F5344CB8AC3E}">
        <p14:creationId xmlns:p14="http://schemas.microsoft.com/office/powerpoint/2010/main" val="291867102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Case Study – The Real Tax System</a:t>
            </a:r>
            <a:endParaRPr lang="en-US" dirty="0"/>
          </a:p>
        </p:txBody>
      </p:sp>
      <p:sp>
        <p:nvSpPr>
          <p:cNvPr id="8" name="Content Placeholder 2"/>
          <p:cNvSpPr>
            <a:spLocks noGrp="1"/>
          </p:cNvSpPr>
          <p:nvPr>
            <p:ph sz="quarter" idx="13"/>
          </p:nvPr>
        </p:nvSpPr>
        <p:spPr>
          <a:xfrm>
            <a:off x="1077913" y="1973263"/>
            <a:ext cx="10057119" cy="3678238"/>
          </a:xfrm>
          <a:prstGeom prst="rect">
            <a:avLst/>
          </a:prstGeom>
        </p:spPr>
        <p:txBody>
          <a:bodyPr/>
          <a:lstStyle/>
          <a:p>
            <a:pPr marL="411480" indent="-411480">
              <a:lnSpc>
                <a:spcPts val="4500"/>
              </a:lnSpc>
              <a:spcBef>
                <a:spcPts val="1600"/>
              </a:spcBef>
              <a:spcAft>
                <a:spcPts val="1600"/>
              </a:spcAft>
            </a:pPr>
            <a:r>
              <a:rPr lang="en-US" sz="3200" dirty="0"/>
              <a:t>John and Jane – Married Filing Jointly – 65+</a:t>
            </a:r>
          </a:p>
          <a:p>
            <a:pPr marL="411480" indent="-411480">
              <a:lnSpc>
                <a:spcPts val="4500"/>
              </a:lnSpc>
              <a:spcBef>
                <a:spcPts val="1600"/>
              </a:spcBef>
              <a:spcAft>
                <a:spcPts val="1600"/>
              </a:spcAft>
            </a:pPr>
            <a:r>
              <a:rPr lang="en-US" sz="3200" dirty="0"/>
              <a:t>$60,000 combined Social Security income</a:t>
            </a:r>
          </a:p>
          <a:p>
            <a:pPr marL="411480" indent="-411480">
              <a:lnSpc>
                <a:spcPts val="4500"/>
              </a:lnSpc>
              <a:spcBef>
                <a:spcPts val="1600"/>
              </a:spcBef>
              <a:spcAft>
                <a:spcPts val="1600"/>
              </a:spcAft>
            </a:pPr>
            <a:r>
              <a:rPr lang="en-US" sz="3200" dirty="0"/>
              <a:t>$15,000 of Net Long Term Capital Gains</a:t>
            </a:r>
          </a:p>
          <a:p>
            <a:pPr marL="411480" indent="-411480">
              <a:lnSpc>
                <a:spcPts val="4500"/>
              </a:lnSpc>
              <a:spcBef>
                <a:spcPts val="1600"/>
              </a:spcBef>
              <a:spcAft>
                <a:spcPts val="1600"/>
              </a:spcAft>
            </a:pPr>
            <a:r>
              <a:rPr lang="en-US" sz="3200" dirty="0"/>
              <a:t>$45,000 Required Minimum Distributions</a:t>
            </a:r>
          </a:p>
        </p:txBody>
      </p:sp>
    </p:spTree>
    <p:extLst>
      <p:ext uri="{BB962C8B-B14F-4D97-AF65-F5344CB8AC3E}">
        <p14:creationId xmlns:p14="http://schemas.microsoft.com/office/powerpoint/2010/main" val="414432384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50" dirty="0"/>
              <a:t>The “Real” Tax System: Ordinary Income</a:t>
            </a:r>
          </a:p>
        </p:txBody>
      </p:sp>
      <p:grpSp>
        <p:nvGrpSpPr>
          <p:cNvPr id="8" name="Group 7"/>
          <p:cNvGrpSpPr/>
          <p:nvPr/>
        </p:nvGrpSpPr>
        <p:grpSpPr>
          <a:xfrm>
            <a:off x="1610228" y="1106489"/>
            <a:ext cx="8981624" cy="4894012"/>
            <a:chOff x="1584828" y="1754189"/>
            <a:chExt cx="8981624" cy="4894012"/>
          </a:xfrm>
        </p:grpSpPr>
        <p:pic>
          <p:nvPicPr>
            <p:cNvPr id="3" name="Picture 2">
              <a:extLst>
                <a:ext uri="{FF2B5EF4-FFF2-40B4-BE49-F238E27FC236}">
                  <a16:creationId xmlns:a16="http://schemas.microsoft.com/office/drawing/2014/main" id="{5D8197AF-08C8-4E9F-A0F3-5DC34560EC67}"/>
                </a:ext>
              </a:extLst>
            </p:cNvPr>
            <p:cNvPicPr>
              <a:picLocks noChangeAspect="1"/>
            </p:cNvPicPr>
            <p:nvPr/>
          </p:nvPicPr>
          <p:blipFill>
            <a:blip r:embed="rId3"/>
            <a:stretch>
              <a:fillRect/>
            </a:stretch>
          </p:blipFill>
          <p:spPr>
            <a:xfrm>
              <a:off x="1584828" y="1754189"/>
              <a:ext cx="8981624" cy="4894012"/>
            </a:xfrm>
            <a:prstGeom prst="rect">
              <a:avLst/>
            </a:prstGeom>
          </p:spPr>
        </p:pic>
        <p:sp>
          <p:nvSpPr>
            <p:cNvPr id="6" name="TextBox 5"/>
            <p:cNvSpPr txBox="1"/>
            <p:nvPr/>
          </p:nvSpPr>
          <p:spPr>
            <a:xfrm>
              <a:off x="2965064" y="4217525"/>
              <a:ext cx="1080476" cy="369332"/>
            </a:xfrm>
            <a:prstGeom prst="rect">
              <a:avLst/>
            </a:prstGeom>
            <a:noFill/>
          </p:spPr>
          <p:txBody>
            <a:bodyPr wrap="square" rtlCol="0">
              <a:spAutoFit/>
            </a:bodyPr>
            <a:lstStyle/>
            <a:p>
              <a:pPr algn="ctr"/>
              <a:r>
                <a:rPr lang="en-US" b="1" dirty="0"/>
                <a:t>22.2%</a:t>
              </a:r>
            </a:p>
          </p:txBody>
        </p:sp>
        <p:sp>
          <p:nvSpPr>
            <p:cNvPr id="7" name="TextBox 6"/>
            <p:cNvSpPr txBox="1"/>
            <p:nvPr/>
          </p:nvSpPr>
          <p:spPr>
            <a:xfrm>
              <a:off x="3768110" y="2845641"/>
              <a:ext cx="1080476" cy="369332"/>
            </a:xfrm>
            <a:prstGeom prst="rect">
              <a:avLst/>
            </a:prstGeom>
            <a:noFill/>
          </p:spPr>
          <p:txBody>
            <a:bodyPr wrap="square" rtlCol="0">
              <a:spAutoFit/>
            </a:bodyPr>
            <a:lstStyle/>
            <a:p>
              <a:pPr algn="ctr"/>
              <a:r>
                <a:rPr lang="en-US" b="1" dirty="0"/>
                <a:t>49.95%</a:t>
              </a:r>
            </a:p>
          </p:txBody>
        </p:sp>
        <p:sp>
          <p:nvSpPr>
            <p:cNvPr id="9" name="TextBox 8"/>
            <p:cNvSpPr txBox="1"/>
            <p:nvPr/>
          </p:nvSpPr>
          <p:spPr>
            <a:xfrm>
              <a:off x="4521200" y="4242926"/>
              <a:ext cx="4597400" cy="369332"/>
            </a:xfrm>
            <a:prstGeom prst="rect">
              <a:avLst/>
            </a:prstGeom>
            <a:noFill/>
          </p:spPr>
          <p:txBody>
            <a:bodyPr wrap="square" rtlCol="0">
              <a:spAutoFit/>
            </a:bodyPr>
            <a:lstStyle/>
            <a:p>
              <a:pPr algn="ctr"/>
              <a:r>
                <a:rPr lang="en-US" b="1" dirty="0"/>
                <a:t>22%</a:t>
              </a:r>
            </a:p>
          </p:txBody>
        </p:sp>
        <p:sp>
          <p:nvSpPr>
            <p:cNvPr id="5" name="TextBox 4"/>
            <p:cNvSpPr txBox="1"/>
            <p:nvPr/>
          </p:nvSpPr>
          <p:spPr>
            <a:xfrm>
              <a:off x="1915160" y="4427591"/>
              <a:ext cx="1080476" cy="369332"/>
            </a:xfrm>
            <a:prstGeom prst="rect">
              <a:avLst/>
            </a:prstGeom>
            <a:noFill/>
          </p:spPr>
          <p:txBody>
            <a:bodyPr wrap="square" rtlCol="0">
              <a:spAutoFit/>
            </a:bodyPr>
            <a:lstStyle/>
            <a:p>
              <a:pPr algn="ctr"/>
              <a:r>
                <a:rPr lang="en-US" b="1" dirty="0"/>
                <a:t>18.5%</a:t>
              </a:r>
            </a:p>
          </p:txBody>
        </p:sp>
        <p:sp>
          <p:nvSpPr>
            <p:cNvPr id="10" name="TextBox 9">
              <a:extLst>
                <a:ext uri="{FF2B5EF4-FFF2-40B4-BE49-F238E27FC236}">
                  <a16:creationId xmlns:a16="http://schemas.microsoft.com/office/drawing/2014/main" id="{0B6902DD-65F1-4211-99CB-F3AF8EB220E9}"/>
                </a:ext>
              </a:extLst>
            </p:cNvPr>
            <p:cNvSpPr txBox="1"/>
            <p:nvPr/>
          </p:nvSpPr>
          <p:spPr>
            <a:xfrm>
              <a:off x="8833276" y="4137695"/>
              <a:ext cx="1080476" cy="369332"/>
            </a:xfrm>
            <a:prstGeom prst="rect">
              <a:avLst/>
            </a:prstGeom>
            <a:noFill/>
          </p:spPr>
          <p:txBody>
            <a:bodyPr wrap="square" rtlCol="0">
              <a:spAutoFit/>
            </a:bodyPr>
            <a:lstStyle/>
            <a:p>
              <a:pPr algn="ctr"/>
              <a:r>
                <a:rPr lang="en-US" b="1" dirty="0"/>
                <a:t>24%</a:t>
              </a:r>
            </a:p>
          </p:txBody>
        </p:sp>
      </p:grpSp>
      <p:sp>
        <p:nvSpPr>
          <p:cNvPr id="4" name="TextBox 3"/>
          <p:cNvSpPr txBox="1"/>
          <p:nvPr/>
        </p:nvSpPr>
        <p:spPr>
          <a:xfrm>
            <a:off x="1562100" y="6388100"/>
            <a:ext cx="9067800" cy="369332"/>
          </a:xfrm>
          <a:prstGeom prst="rect">
            <a:avLst/>
          </a:prstGeom>
          <a:noFill/>
        </p:spPr>
        <p:txBody>
          <a:bodyPr wrap="square" rtlCol="0">
            <a:spAutoFit/>
          </a:bodyPr>
          <a:lstStyle/>
          <a:p>
            <a:pPr algn="ctr"/>
            <a:r>
              <a:rPr lang="en-US" dirty="0"/>
              <a:t>Source: Tax Clarity Software Output for John and Jane.</a:t>
            </a:r>
          </a:p>
        </p:txBody>
      </p:sp>
    </p:spTree>
    <p:extLst>
      <p:ext uri="{BB962C8B-B14F-4D97-AF65-F5344CB8AC3E}">
        <p14:creationId xmlns:p14="http://schemas.microsoft.com/office/powerpoint/2010/main" val="186035968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49.95% -  How did that happen?</a:t>
            </a:r>
          </a:p>
        </p:txBody>
      </p:sp>
      <p:sp>
        <p:nvSpPr>
          <p:cNvPr id="7" name="Content Placeholder 2"/>
          <p:cNvSpPr txBox="1">
            <a:spLocks/>
          </p:cNvSpPr>
          <p:nvPr/>
        </p:nvSpPr>
        <p:spPr>
          <a:xfrm>
            <a:off x="1014407" y="1955800"/>
            <a:ext cx="10847393" cy="4241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900"/>
              </a:spcAft>
              <a:buNone/>
            </a:pPr>
            <a:r>
              <a:rPr lang="en-US" sz="2400" b="1" dirty="0"/>
              <a:t>What Intuitively Should Happen:</a:t>
            </a:r>
            <a:br>
              <a:rPr lang="en-US" sz="2400" b="1" dirty="0"/>
            </a:br>
            <a:r>
              <a:rPr lang="en-US" sz="2400" dirty="0"/>
              <a:t>$1,000 additional IRA Withdrawal  		    12% Bracket  $120.00</a:t>
            </a:r>
          </a:p>
          <a:p>
            <a:pPr marL="0" indent="0">
              <a:lnSpc>
                <a:spcPct val="150000"/>
              </a:lnSpc>
              <a:spcAft>
                <a:spcPts val="900"/>
              </a:spcAft>
              <a:buNone/>
            </a:pPr>
            <a:r>
              <a:rPr lang="en-US" sz="2400" b="1" dirty="0"/>
              <a:t>What Actually Happens:</a:t>
            </a:r>
          </a:p>
          <a:p>
            <a:pPr marL="0" indent="0">
              <a:lnSpc>
                <a:spcPct val="100000"/>
              </a:lnSpc>
              <a:spcBef>
                <a:spcPts val="0"/>
              </a:spcBef>
              <a:buNone/>
            </a:pPr>
            <a:r>
              <a:rPr lang="en-US" sz="2400" dirty="0"/>
              <a:t>$1,000 additional IRA Withdrawal		    12% Bracket  $120.00</a:t>
            </a:r>
          </a:p>
          <a:p>
            <a:pPr marL="0" indent="0">
              <a:lnSpc>
                <a:spcPct val="100000"/>
              </a:lnSpc>
              <a:spcBef>
                <a:spcPts val="0"/>
              </a:spcBef>
              <a:buNone/>
            </a:pPr>
            <a:r>
              <a:rPr lang="en-US" sz="2400" dirty="0"/>
              <a:t>Causes $850 Taxable SS				    12% Bracket  $102.00</a:t>
            </a:r>
          </a:p>
          <a:p>
            <a:pPr marL="0" indent="0">
              <a:lnSpc>
                <a:spcPct val="100000"/>
              </a:lnSpc>
              <a:spcBef>
                <a:spcPts val="0"/>
              </a:spcBef>
              <a:buNone/>
            </a:pPr>
            <a:r>
              <a:rPr lang="en-US" sz="2400" dirty="0"/>
              <a:t>Causes $1,850 Capital Gains to be taxable	    15% Bracket  $277.50</a:t>
            </a:r>
            <a:endParaRPr lang="en-US" sz="2400" b="1" dirty="0"/>
          </a:p>
          <a:p>
            <a:pPr marL="0" indent="0">
              <a:lnSpc>
                <a:spcPct val="100000"/>
              </a:lnSpc>
              <a:spcBef>
                <a:spcPts val="600"/>
              </a:spcBef>
              <a:spcAft>
                <a:spcPts val="600"/>
              </a:spcAft>
              <a:buNone/>
            </a:pPr>
            <a:br>
              <a:rPr lang="en-US" sz="2400" b="1" u="sng" dirty="0">
                <a:solidFill>
                  <a:schemeClr val="accent2"/>
                </a:solidFill>
              </a:rPr>
            </a:br>
            <a:r>
              <a:rPr lang="en-US" sz="2400" b="1" u="sng" dirty="0">
                <a:solidFill>
                  <a:schemeClr val="accent2"/>
                </a:solidFill>
              </a:rPr>
              <a:t>Total Additional Tax Burden on $1,000 withdrawal:	     $499.50</a:t>
            </a:r>
          </a:p>
        </p:txBody>
      </p:sp>
      <p:sp>
        <p:nvSpPr>
          <p:cNvPr id="8" name="TextBox 7"/>
          <p:cNvSpPr txBox="1"/>
          <p:nvPr/>
        </p:nvSpPr>
        <p:spPr>
          <a:xfrm>
            <a:off x="1077913" y="6387812"/>
            <a:ext cx="9779000" cy="307777"/>
          </a:xfrm>
          <a:prstGeom prst="rect">
            <a:avLst/>
          </a:prstGeom>
          <a:noFill/>
        </p:spPr>
        <p:txBody>
          <a:bodyPr wrap="square" rtlCol="0">
            <a:spAutoFit/>
          </a:bodyPr>
          <a:lstStyle/>
          <a:p>
            <a:r>
              <a:rPr lang="en-US" sz="1400" dirty="0"/>
              <a:t>Example used as illustration and is not indicative of any particular situation. Actual results will vary.</a:t>
            </a:r>
            <a:endParaRPr lang="en-US" sz="1300" dirty="0">
              <a:latin typeface="Arial"/>
              <a:cs typeface="Arial"/>
            </a:endParaRPr>
          </a:p>
        </p:txBody>
      </p:sp>
    </p:spTree>
    <p:extLst>
      <p:ext uri="{BB962C8B-B14F-4D97-AF65-F5344CB8AC3E}">
        <p14:creationId xmlns:p14="http://schemas.microsoft.com/office/powerpoint/2010/main" val="35790059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591" y="259873"/>
            <a:ext cx="10634819" cy="624427"/>
          </a:xfrm>
        </p:spPr>
        <p:txBody>
          <a:bodyPr/>
          <a:lstStyle/>
          <a:p>
            <a:pPr algn="ctr"/>
            <a:r>
              <a:rPr lang="en-US" dirty="0"/>
              <a:t>The “Real” Tax System: Capital Gains</a:t>
            </a:r>
          </a:p>
        </p:txBody>
      </p:sp>
      <p:grpSp>
        <p:nvGrpSpPr>
          <p:cNvPr id="9" name="Group 8"/>
          <p:cNvGrpSpPr/>
          <p:nvPr/>
        </p:nvGrpSpPr>
        <p:grpSpPr>
          <a:xfrm>
            <a:off x="1424703" y="1093789"/>
            <a:ext cx="9234153" cy="4853800"/>
            <a:chOff x="1424703" y="1093789"/>
            <a:chExt cx="9234153" cy="4853800"/>
          </a:xfrm>
        </p:grpSpPr>
        <p:pic>
          <p:nvPicPr>
            <p:cNvPr id="4" name="Picture 3">
              <a:extLst>
                <a:ext uri="{FF2B5EF4-FFF2-40B4-BE49-F238E27FC236}">
                  <a16:creationId xmlns:a16="http://schemas.microsoft.com/office/drawing/2014/main" id="{F726033E-285A-439E-94B9-013FF3C2A3B3}"/>
                </a:ext>
              </a:extLst>
            </p:cNvPr>
            <p:cNvPicPr>
              <a:picLocks noChangeAspect="1"/>
            </p:cNvPicPr>
            <p:nvPr/>
          </p:nvPicPr>
          <p:blipFill>
            <a:blip r:embed="rId3"/>
            <a:stretch>
              <a:fillRect/>
            </a:stretch>
          </p:blipFill>
          <p:spPr>
            <a:xfrm>
              <a:off x="1533144" y="1093789"/>
              <a:ext cx="9125712" cy="4853800"/>
            </a:xfrm>
            <a:prstGeom prst="rect">
              <a:avLst/>
            </a:prstGeom>
          </p:spPr>
        </p:pic>
        <p:sp>
          <p:nvSpPr>
            <p:cNvPr id="5" name="TextBox 4"/>
            <p:cNvSpPr txBox="1"/>
            <p:nvPr/>
          </p:nvSpPr>
          <p:spPr>
            <a:xfrm>
              <a:off x="1424703" y="3937186"/>
              <a:ext cx="1080476" cy="369332"/>
            </a:xfrm>
            <a:prstGeom prst="rect">
              <a:avLst/>
            </a:prstGeom>
            <a:noFill/>
          </p:spPr>
          <p:txBody>
            <a:bodyPr wrap="square" rtlCol="0">
              <a:spAutoFit/>
            </a:bodyPr>
            <a:lstStyle/>
            <a:p>
              <a:pPr algn="r"/>
              <a:r>
                <a:rPr lang="en-US" b="1" dirty="0"/>
                <a:t>10.3%</a:t>
              </a:r>
            </a:p>
          </p:txBody>
        </p:sp>
        <p:sp>
          <p:nvSpPr>
            <p:cNvPr id="6" name="TextBox 5"/>
            <p:cNvSpPr txBox="1"/>
            <p:nvPr/>
          </p:nvSpPr>
          <p:spPr>
            <a:xfrm>
              <a:off x="3298998" y="3567854"/>
              <a:ext cx="1080476" cy="369332"/>
            </a:xfrm>
            <a:prstGeom prst="rect">
              <a:avLst/>
            </a:prstGeom>
            <a:noFill/>
          </p:spPr>
          <p:txBody>
            <a:bodyPr wrap="square" rtlCol="0">
              <a:spAutoFit/>
            </a:bodyPr>
            <a:lstStyle/>
            <a:p>
              <a:pPr algn="ctr"/>
              <a:r>
                <a:rPr lang="en-US" b="1" dirty="0"/>
                <a:t>15%</a:t>
              </a:r>
            </a:p>
          </p:txBody>
        </p:sp>
        <p:sp>
          <p:nvSpPr>
            <p:cNvPr id="7" name="TextBox 6"/>
            <p:cNvSpPr txBox="1"/>
            <p:nvPr/>
          </p:nvSpPr>
          <p:spPr>
            <a:xfrm>
              <a:off x="1996991" y="1821790"/>
              <a:ext cx="1080476" cy="369332"/>
            </a:xfrm>
            <a:prstGeom prst="rect">
              <a:avLst/>
            </a:prstGeom>
            <a:noFill/>
          </p:spPr>
          <p:txBody>
            <a:bodyPr wrap="square" rtlCol="0">
              <a:spAutoFit/>
            </a:bodyPr>
            <a:lstStyle/>
            <a:p>
              <a:pPr algn="r"/>
              <a:r>
                <a:rPr lang="en-US" b="1" dirty="0"/>
                <a:t>38%</a:t>
              </a:r>
            </a:p>
          </p:txBody>
        </p:sp>
      </p:grpSp>
      <p:sp>
        <p:nvSpPr>
          <p:cNvPr id="8" name="TextBox 7"/>
          <p:cNvSpPr txBox="1"/>
          <p:nvPr/>
        </p:nvSpPr>
        <p:spPr>
          <a:xfrm>
            <a:off x="1077913" y="6171912"/>
            <a:ext cx="9779000" cy="523220"/>
          </a:xfrm>
          <a:prstGeom prst="rect">
            <a:avLst/>
          </a:prstGeom>
          <a:noFill/>
        </p:spPr>
        <p:txBody>
          <a:bodyPr wrap="square" rtlCol="0">
            <a:spAutoFit/>
          </a:bodyPr>
          <a:lstStyle/>
          <a:p>
            <a:r>
              <a:rPr lang="en-US" sz="1400" dirty="0"/>
              <a:t>Example used as illustration, is not indicative of any particular situation, and is not intended as advice. </a:t>
            </a:r>
          </a:p>
          <a:p>
            <a:r>
              <a:rPr lang="en-US" sz="1400" dirty="0"/>
              <a:t>Actual results will vary. Please consult with a financial professional before taking action.</a:t>
            </a:r>
          </a:p>
        </p:txBody>
      </p:sp>
    </p:spTree>
    <p:extLst>
      <p:ext uri="{BB962C8B-B14F-4D97-AF65-F5344CB8AC3E}">
        <p14:creationId xmlns:p14="http://schemas.microsoft.com/office/powerpoint/2010/main" val="118656396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Tools for Tax Control</a:t>
            </a:r>
            <a:endParaRPr lang="en-US" dirty="0"/>
          </a:p>
        </p:txBody>
      </p:sp>
      <p:sp>
        <p:nvSpPr>
          <p:cNvPr id="9" name="Content Placeholder 2"/>
          <p:cNvSpPr>
            <a:spLocks noGrp="1"/>
          </p:cNvSpPr>
          <p:nvPr>
            <p:ph sz="quarter" idx="13"/>
          </p:nvPr>
        </p:nvSpPr>
        <p:spPr>
          <a:xfrm>
            <a:off x="1077913" y="2074862"/>
            <a:ext cx="11114087" cy="4783137"/>
          </a:xfrm>
        </p:spPr>
        <p:txBody>
          <a:bodyPr/>
          <a:lstStyle/>
          <a:p>
            <a:r>
              <a:rPr lang="en-US" spc="-50" dirty="0"/>
              <a:t>Diversify among account types</a:t>
            </a:r>
          </a:p>
          <a:p>
            <a:pPr lvl="1"/>
            <a:r>
              <a:rPr lang="en-US" spc="-50" dirty="0"/>
              <a:t>IRA </a:t>
            </a:r>
          </a:p>
          <a:p>
            <a:pPr lvl="1"/>
            <a:r>
              <a:rPr lang="en-US" spc="-50" dirty="0"/>
              <a:t>Roth including Roth Conversions</a:t>
            </a:r>
          </a:p>
          <a:p>
            <a:pPr lvl="1"/>
            <a:r>
              <a:rPr lang="en-US" spc="-50" dirty="0"/>
              <a:t>Non-Qualified (taxable)</a:t>
            </a:r>
          </a:p>
          <a:p>
            <a:r>
              <a:rPr lang="en-US" spc="-50" dirty="0"/>
              <a:t>Use Tax-Deferred products where appropriate</a:t>
            </a:r>
          </a:p>
          <a:p>
            <a:r>
              <a:rPr lang="en-US" spc="-50" dirty="0"/>
              <a:t>Properly blend withdrawals from different accounts</a:t>
            </a:r>
          </a:p>
          <a:p>
            <a:r>
              <a:rPr lang="en-US" spc="-50" dirty="0"/>
              <a:t>Consider which assets should be held in which account type</a:t>
            </a:r>
          </a:p>
        </p:txBody>
      </p:sp>
    </p:spTree>
    <p:extLst>
      <p:ext uri="{BB962C8B-B14F-4D97-AF65-F5344CB8AC3E}">
        <p14:creationId xmlns:p14="http://schemas.microsoft.com/office/powerpoint/2010/main" val="1741972460"/>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Size Up Current Situation</a:t>
            </a:r>
            <a:endParaRPr lang="en-US" dirty="0"/>
          </a:p>
        </p:txBody>
      </p:sp>
      <p:sp>
        <p:nvSpPr>
          <p:cNvPr id="9" name="Content Placeholder 2"/>
          <p:cNvSpPr>
            <a:spLocks noGrp="1"/>
          </p:cNvSpPr>
          <p:nvPr>
            <p:ph sz="quarter" idx="13"/>
          </p:nvPr>
        </p:nvSpPr>
        <p:spPr>
          <a:xfrm>
            <a:off x="1090613" y="1985963"/>
            <a:ext cx="10161587" cy="3386137"/>
          </a:xfrm>
        </p:spPr>
        <p:txBody>
          <a:bodyPr/>
          <a:lstStyle/>
          <a:p>
            <a:pPr marL="411480" indent="-411480">
              <a:lnSpc>
                <a:spcPts val="4500"/>
              </a:lnSpc>
              <a:spcBef>
                <a:spcPts val="1600"/>
              </a:spcBef>
              <a:spcAft>
                <a:spcPts val="1600"/>
              </a:spcAft>
            </a:pPr>
            <a:r>
              <a:rPr lang="en-US" sz="3200" dirty="0"/>
              <a:t>How do you intend to spend in retirement?</a:t>
            </a:r>
          </a:p>
          <a:p>
            <a:pPr marL="411480" indent="-411480">
              <a:lnSpc>
                <a:spcPts val="4500"/>
              </a:lnSpc>
              <a:spcBef>
                <a:spcPts val="1600"/>
              </a:spcBef>
              <a:spcAft>
                <a:spcPts val="1600"/>
              </a:spcAft>
            </a:pPr>
            <a:r>
              <a:rPr lang="en-US" sz="3200" dirty="0"/>
              <a:t>How will you support your desired lifestyle?</a:t>
            </a:r>
          </a:p>
          <a:p>
            <a:pPr marL="411480" indent="-411480">
              <a:lnSpc>
                <a:spcPts val="4500"/>
              </a:lnSpc>
              <a:spcBef>
                <a:spcPts val="1600"/>
              </a:spcBef>
              <a:spcAft>
                <a:spcPts val="1600"/>
              </a:spcAft>
            </a:pPr>
            <a:r>
              <a:rPr lang="en-US" sz="3200" dirty="0"/>
              <a:t>Should I have all of the money that I will need already saved? </a:t>
            </a:r>
          </a:p>
          <a:p>
            <a:pPr marL="411480" indent="-411480">
              <a:lnSpc>
                <a:spcPts val="4500"/>
              </a:lnSpc>
              <a:spcBef>
                <a:spcPts val="1600"/>
              </a:spcBef>
              <a:spcAft>
                <a:spcPts val="1600"/>
              </a:spcAft>
            </a:pPr>
            <a:endParaRPr lang="en-US" sz="3200" dirty="0"/>
          </a:p>
        </p:txBody>
      </p:sp>
    </p:spTree>
    <p:extLst>
      <p:ext uri="{BB962C8B-B14F-4D97-AF65-F5344CB8AC3E}">
        <p14:creationId xmlns:p14="http://schemas.microsoft.com/office/powerpoint/2010/main" val="2941130017"/>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Choose a Distribution Method</a:t>
            </a:r>
            <a:endParaRPr lang="en-US" dirty="0"/>
          </a:p>
        </p:txBody>
      </p:sp>
      <p:sp>
        <p:nvSpPr>
          <p:cNvPr id="7" name="Content Placeholder 2"/>
          <p:cNvSpPr>
            <a:spLocks noGrp="1"/>
          </p:cNvSpPr>
          <p:nvPr>
            <p:ph sz="quarter" idx="13"/>
          </p:nvPr>
        </p:nvSpPr>
        <p:spPr>
          <a:xfrm>
            <a:off x="1077913" y="2074862"/>
            <a:ext cx="10402887" cy="4592637"/>
          </a:xfrm>
          <a:prstGeom prst="rect">
            <a:avLst/>
          </a:prstGeom>
        </p:spPr>
        <p:txBody>
          <a:bodyPr/>
          <a:lstStyle/>
          <a:p>
            <a:r>
              <a:rPr lang="en-US" dirty="0"/>
              <a:t>Sounds pretty easy… but is it???</a:t>
            </a:r>
          </a:p>
          <a:p>
            <a:r>
              <a:rPr lang="en-US" dirty="0"/>
              <a:t>Understand Distribution Rules</a:t>
            </a:r>
          </a:p>
          <a:p>
            <a:r>
              <a:rPr lang="en-US" dirty="0"/>
              <a:t>Delay Social Security</a:t>
            </a:r>
          </a:p>
          <a:p>
            <a:r>
              <a:rPr lang="en-US" dirty="0"/>
              <a:t>What do I spend first?</a:t>
            </a:r>
          </a:p>
          <a:p>
            <a:r>
              <a:rPr lang="en-US" dirty="0"/>
              <a:t>Taxable before tax-deferred?</a:t>
            </a:r>
          </a:p>
          <a:p>
            <a:r>
              <a:rPr lang="en-US" dirty="0"/>
              <a:t>Winners before losers?</a:t>
            </a:r>
          </a:p>
          <a:p>
            <a:r>
              <a:rPr lang="en-US" dirty="0"/>
              <a:t>Do you want to leave highly appreciated assets to heirs? </a:t>
            </a:r>
          </a:p>
          <a:p>
            <a:endParaRPr lang="en-US" dirty="0"/>
          </a:p>
        </p:txBody>
      </p:sp>
    </p:spTree>
    <p:extLst>
      <p:ext uri="{BB962C8B-B14F-4D97-AF65-F5344CB8AC3E}">
        <p14:creationId xmlns:p14="http://schemas.microsoft.com/office/powerpoint/2010/main" val="3751631521"/>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000" dirty="0">
                <a:cs typeface="Arial"/>
              </a:rPr>
              <a:t>“The Devil is in the Details”</a:t>
            </a:r>
            <a:endParaRPr lang="en-US" sz="5000" dirty="0"/>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182" y="1524207"/>
            <a:ext cx="7259637" cy="4878096"/>
          </a:xfrm>
          <a:prstGeom prst="rect">
            <a:avLst/>
          </a:prstGeom>
          <a:effectLst>
            <a:outerShdw blurRad="190500" dist="190500" dir="2700000" algn="tl" rotWithShape="0">
              <a:srgbClr val="000000">
                <a:alpha val="20000"/>
              </a:srgbClr>
            </a:outerShdw>
          </a:effectLst>
        </p:spPr>
      </p:pic>
    </p:spTree>
    <p:extLst>
      <p:ext uri="{BB962C8B-B14F-4D97-AF65-F5344CB8AC3E}">
        <p14:creationId xmlns:p14="http://schemas.microsoft.com/office/powerpoint/2010/main" val="30415436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Workshop Objectives</a:t>
            </a:r>
          </a:p>
        </p:txBody>
      </p:sp>
      <p:sp>
        <p:nvSpPr>
          <p:cNvPr id="13" name="Content Placeholder 2"/>
          <p:cNvSpPr txBox="1">
            <a:spLocks/>
          </p:cNvSpPr>
          <p:nvPr/>
        </p:nvSpPr>
        <p:spPr>
          <a:xfrm>
            <a:off x="1077913" y="2928213"/>
            <a:ext cx="10057119" cy="3159585"/>
          </a:xfrm>
          <a:prstGeom prst="rect">
            <a:avLst/>
          </a:prstGeom>
        </p:spPr>
        <p:txBody>
          <a:bodyPr/>
          <a:lstStyle>
            <a:lvl1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1pPr>
            <a:lvl2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2pPr>
            <a:lvl3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3pPr>
            <a:lvl4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4pPr>
            <a:lvl5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Social Security</a:t>
            </a:r>
          </a:p>
          <a:p>
            <a:r>
              <a:rPr lang="en-US" dirty="0"/>
              <a:t>Medicare</a:t>
            </a:r>
          </a:p>
          <a:p>
            <a:r>
              <a:rPr lang="en-US" dirty="0"/>
              <a:t>Taxation</a:t>
            </a:r>
          </a:p>
          <a:p>
            <a:r>
              <a:rPr lang="en-US" dirty="0"/>
              <a:t>Stock Market</a:t>
            </a:r>
          </a:p>
          <a:p>
            <a:r>
              <a:rPr lang="en-US" dirty="0"/>
              <a:t>Address Misconceptions and Fear</a:t>
            </a:r>
          </a:p>
        </p:txBody>
      </p:sp>
      <p:sp>
        <p:nvSpPr>
          <p:cNvPr id="14" name="Title 1"/>
          <p:cNvSpPr txBox="1">
            <a:spLocks/>
          </p:cNvSpPr>
          <p:nvPr/>
        </p:nvSpPr>
        <p:spPr>
          <a:xfrm>
            <a:off x="1077913" y="2033416"/>
            <a:ext cx="10628464" cy="624427"/>
          </a:xfrm>
          <a:prstGeom prst="rect">
            <a:avLst/>
          </a:prstGeom>
        </p:spPr>
        <p:txBody>
          <a:bodyPr/>
          <a:lstStyle>
            <a:lvl1pPr algn="l" defTabSz="914400" rtl="0" eaLnBrk="1" latinLnBrk="0" hangingPunct="1">
              <a:lnSpc>
                <a:spcPct val="90000"/>
              </a:lnSpc>
              <a:spcBef>
                <a:spcPct val="0"/>
              </a:spcBef>
              <a:buNone/>
              <a:defRPr sz="3600" kern="1200" cap="none" spc="-50">
                <a:solidFill>
                  <a:schemeClr val="bg1"/>
                </a:solidFill>
                <a:latin typeface="+mj-lt"/>
                <a:ea typeface="+mj-ea"/>
                <a:cs typeface="+mj-cs"/>
              </a:defRPr>
            </a:lvl1pPr>
          </a:lstStyle>
          <a:p>
            <a:r>
              <a:rPr lang="en-US" dirty="0">
                <a:solidFill>
                  <a:schemeClr val="accent2"/>
                </a:solidFill>
              </a:rPr>
              <a:t>General Information:</a:t>
            </a:r>
          </a:p>
        </p:txBody>
      </p:sp>
      <p:sp>
        <p:nvSpPr>
          <p:cNvPr id="5" name="TextBox 4">
            <a:extLst>
              <a:ext uri="{FF2B5EF4-FFF2-40B4-BE49-F238E27FC236}">
                <a16:creationId xmlns:a16="http://schemas.microsoft.com/office/drawing/2014/main" id="{209EE14D-A723-234A-8522-5CB63B0AB146}"/>
              </a:ext>
            </a:extLst>
          </p:cNvPr>
          <p:cNvSpPr txBox="1"/>
          <p:nvPr/>
        </p:nvSpPr>
        <p:spPr>
          <a:xfrm>
            <a:off x="10515600" y="5682423"/>
            <a:ext cx="851515" cy="369332"/>
          </a:xfrm>
          <a:prstGeom prst="rect">
            <a:avLst/>
          </a:prstGeom>
          <a:noFill/>
        </p:spPr>
        <p:txBody>
          <a:bodyPr wrap="none" rtlCol="0">
            <a:spAutoFit/>
          </a:bodyPr>
          <a:lstStyle/>
          <a:p>
            <a:r>
              <a:rPr lang="en-US" dirty="0"/>
              <a:t>LOGO</a:t>
            </a:r>
          </a:p>
        </p:txBody>
      </p:sp>
    </p:spTree>
    <p:extLst>
      <p:ext uri="{BB962C8B-B14F-4D97-AF65-F5344CB8AC3E}">
        <p14:creationId xmlns:p14="http://schemas.microsoft.com/office/powerpoint/2010/main" val="1950195188"/>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09613" y="2062162"/>
            <a:ext cx="5284787" cy="4541838"/>
          </a:xfrm>
        </p:spPr>
        <p:txBody>
          <a:bodyPr/>
          <a:lstStyle/>
          <a:p>
            <a:pPr>
              <a:lnSpc>
                <a:spcPts val="3400"/>
              </a:lnSpc>
            </a:pPr>
            <a:r>
              <a:rPr lang="en-US" dirty="0"/>
              <a:t>Volatility</a:t>
            </a:r>
          </a:p>
          <a:p>
            <a:pPr>
              <a:lnSpc>
                <a:spcPts val="3400"/>
              </a:lnSpc>
            </a:pPr>
            <a:r>
              <a:rPr lang="en-US" dirty="0"/>
              <a:t>Inflation</a:t>
            </a:r>
          </a:p>
          <a:p>
            <a:pPr>
              <a:lnSpc>
                <a:spcPts val="3400"/>
              </a:lnSpc>
            </a:pPr>
            <a:r>
              <a:rPr lang="en-US" dirty="0"/>
              <a:t>How to invest in retirement</a:t>
            </a:r>
          </a:p>
          <a:p>
            <a:pPr>
              <a:lnSpc>
                <a:spcPts val="3400"/>
              </a:lnSpc>
            </a:pPr>
            <a:r>
              <a:rPr lang="en-US" dirty="0"/>
              <a:t>Where to invest</a:t>
            </a:r>
          </a:p>
          <a:p>
            <a:pPr>
              <a:lnSpc>
                <a:spcPts val="3400"/>
              </a:lnSpc>
            </a:pPr>
            <a:r>
              <a:rPr lang="en-US" dirty="0"/>
              <a:t>Sequence of return risk</a:t>
            </a:r>
          </a:p>
          <a:p>
            <a:pPr>
              <a:lnSpc>
                <a:spcPts val="3400"/>
              </a:lnSpc>
            </a:pPr>
            <a:r>
              <a:rPr lang="en-US" dirty="0"/>
              <a:t>Liquidity</a:t>
            </a:r>
          </a:p>
        </p:txBody>
      </p:sp>
      <p:sp>
        <p:nvSpPr>
          <p:cNvPr id="2" name="Title 1"/>
          <p:cNvSpPr>
            <a:spLocks noGrp="1"/>
          </p:cNvSpPr>
          <p:nvPr>
            <p:ph type="title"/>
          </p:nvPr>
        </p:nvSpPr>
        <p:spPr/>
        <p:txBody>
          <a:bodyPr/>
          <a:lstStyle/>
          <a:p>
            <a:r>
              <a:rPr lang="en-US"/>
              <a:t>FEAR of the Market </a:t>
            </a:r>
            <a:endParaRPr lang="en-US" dirty="0"/>
          </a:p>
        </p:txBody>
      </p:sp>
      <p:sp>
        <p:nvSpPr>
          <p:cNvPr id="6" name="Content Placeholder 2"/>
          <p:cNvSpPr txBox="1">
            <a:spLocks/>
          </p:cNvSpPr>
          <p:nvPr/>
        </p:nvSpPr>
        <p:spPr>
          <a:xfrm>
            <a:off x="6589713" y="2062162"/>
            <a:ext cx="4991100" cy="4656138"/>
          </a:xfrm>
          <a:prstGeom prst="rect">
            <a:avLst/>
          </a:prstGeom>
        </p:spPr>
        <p:txBody>
          <a:bodyPr/>
          <a:lstStyle>
            <a:lvl1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1pPr>
            <a:lvl2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2pPr>
            <a:lvl3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3pPr>
            <a:lvl4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4pPr>
            <a:lvl5pPr marL="320040" indent="-320040" algn="l" defTabSz="914400" rtl="0" eaLnBrk="1" latinLnBrk="0" hangingPunct="1">
              <a:lnSpc>
                <a:spcPts val="3500"/>
              </a:lnSpc>
              <a:spcBef>
                <a:spcPts val="600"/>
              </a:spcBef>
              <a:spcAft>
                <a:spcPts val="600"/>
              </a:spcAft>
              <a:buFont typeface="Arial"/>
              <a:buChar char="•"/>
              <a:defRPr sz="2800" kern="1200" cap="none">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en-US" sz="2600" dirty="0"/>
              <a:t>When markets are high - people are terrified</a:t>
            </a:r>
          </a:p>
          <a:p>
            <a:pPr>
              <a:lnSpc>
                <a:spcPts val="3100"/>
              </a:lnSpc>
            </a:pPr>
            <a:r>
              <a:rPr lang="en-US" sz="2600" dirty="0"/>
              <a:t>When markets are low -people feel confident</a:t>
            </a:r>
          </a:p>
          <a:p>
            <a:pPr>
              <a:lnSpc>
                <a:spcPts val="3100"/>
              </a:lnSpc>
            </a:pPr>
            <a:r>
              <a:rPr lang="en-US" sz="2600" dirty="0"/>
              <a:t>Media - biased and unbiased research</a:t>
            </a:r>
          </a:p>
          <a:p>
            <a:pPr>
              <a:lnSpc>
                <a:spcPts val="3100"/>
              </a:lnSpc>
            </a:pPr>
            <a:r>
              <a:rPr lang="en-US" sz="2600" dirty="0"/>
              <a:t>If you lock fear into your mind - you will miss the entire growth curve </a:t>
            </a:r>
          </a:p>
        </p:txBody>
      </p:sp>
    </p:spTree>
    <p:extLst>
      <p:ext uri="{BB962C8B-B14F-4D97-AF65-F5344CB8AC3E}">
        <p14:creationId xmlns:p14="http://schemas.microsoft.com/office/powerpoint/2010/main" val="2696769639"/>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077913" y="2062162"/>
            <a:ext cx="10057119" cy="4198937"/>
          </a:xfrm>
          <a:prstGeom prst="rect">
            <a:avLst/>
          </a:prstGeom>
        </p:spPr>
        <p:txBody>
          <a:bodyPr/>
          <a:lstStyle/>
          <a:p>
            <a:pPr marL="411480" indent="-411480">
              <a:lnSpc>
                <a:spcPts val="4500"/>
              </a:lnSpc>
              <a:spcBef>
                <a:spcPts val="1600"/>
              </a:spcBef>
              <a:spcAft>
                <a:spcPts val="1600"/>
              </a:spcAft>
            </a:pPr>
            <a:r>
              <a:rPr lang="en-US" sz="3200" dirty="0"/>
              <a:t>155 million housing units</a:t>
            </a:r>
          </a:p>
          <a:p>
            <a:pPr marL="411480" indent="-411480">
              <a:lnSpc>
                <a:spcPts val="4500"/>
              </a:lnSpc>
              <a:spcBef>
                <a:spcPts val="1600"/>
              </a:spcBef>
              <a:spcAft>
                <a:spcPts val="1600"/>
              </a:spcAft>
            </a:pPr>
            <a:r>
              <a:rPr lang="en-US" sz="3200" dirty="0"/>
              <a:t>310 million people</a:t>
            </a:r>
          </a:p>
          <a:p>
            <a:pPr marL="411480" indent="-411480">
              <a:lnSpc>
                <a:spcPts val="4500"/>
              </a:lnSpc>
              <a:spcBef>
                <a:spcPts val="1600"/>
              </a:spcBef>
              <a:spcAft>
                <a:spcPts val="1600"/>
              </a:spcAft>
            </a:pPr>
            <a:r>
              <a:rPr lang="en-US" sz="3200" dirty="0"/>
              <a:t>25 million housing units short</a:t>
            </a:r>
          </a:p>
          <a:p>
            <a:pPr marL="411480" indent="-411480">
              <a:lnSpc>
                <a:spcPts val="4500"/>
              </a:lnSpc>
              <a:spcBef>
                <a:spcPts val="1600"/>
              </a:spcBef>
              <a:spcAft>
                <a:spcPts val="1600"/>
              </a:spcAft>
            </a:pPr>
            <a:r>
              <a:rPr lang="en-US" sz="3200" dirty="0"/>
              <a:t>Economy is about to explode based on demographics</a:t>
            </a:r>
          </a:p>
        </p:txBody>
      </p:sp>
      <p:sp>
        <p:nvSpPr>
          <p:cNvPr id="3" name="Title 2"/>
          <p:cNvSpPr>
            <a:spLocks noGrp="1"/>
          </p:cNvSpPr>
          <p:nvPr>
            <p:ph type="title"/>
          </p:nvPr>
        </p:nvSpPr>
        <p:spPr/>
        <p:txBody>
          <a:bodyPr/>
          <a:lstStyle/>
          <a:p>
            <a:r>
              <a:rPr lang="en-US" dirty="0"/>
              <a:t>Understanding the Market</a:t>
            </a:r>
          </a:p>
        </p:txBody>
      </p:sp>
    </p:spTree>
    <p:extLst>
      <p:ext uri="{BB962C8B-B14F-4D97-AF65-F5344CB8AC3E}">
        <p14:creationId xmlns:p14="http://schemas.microsoft.com/office/powerpoint/2010/main" val="3507385260"/>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1077913" y="2062162"/>
            <a:ext cx="10057119" cy="4021137"/>
          </a:xfrm>
          <a:prstGeom prst="rect">
            <a:avLst/>
          </a:prstGeom>
        </p:spPr>
        <p:txBody>
          <a:bodyPr/>
          <a:lstStyle/>
          <a:p>
            <a:pPr>
              <a:lnSpc>
                <a:spcPts val="4500"/>
              </a:lnSpc>
              <a:spcBef>
                <a:spcPts val="1000"/>
              </a:spcBef>
              <a:spcAft>
                <a:spcPts val="1000"/>
              </a:spcAft>
            </a:pPr>
            <a:r>
              <a:rPr lang="en-US" sz="3200" dirty="0"/>
              <a:t>It depends…</a:t>
            </a:r>
          </a:p>
          <a:p>
            <a:pPr>
              <a:lnSpc>
                <a:spcPts val="4500"/>
              </a:lnSpc>
              <a:spcBef>
                <a:spcPts val="1000"/>
              </a:spcBef>
              <a:spcAft>
                <a:spcPts val="1000"/>
              </a:spcAft>
            </a:pPr>
            <a:r>
              <a:rPr lang="en-US" sz="3200" dirty="0"/>
              <a:t>Stay put</a:t>
            </a:r>
          </a:p>
          <a:p>
            <a:pPr>
              <a:lnSpc>
                <a:spcPts val="4500"/>
              </a:lnSpc>
              <a:spcBef>
                <a:spcPts val="1000"/>
              </a:spcBef>
              <a:spcAft>
                <a:spcPts val="1000"/>
              </a:spcAft>
            </a:pPr>
            <a:r>
              <a:rPr lang="en-US" sz="3200" dirty="0"/>
              <a:t>Lump-sum distribution</a:t>
            </a:r>
          </a:p>
          <a:p>
            <a:pPr>
              <a:lnSpc>
                <a:spcPts val="4500"/>
              </a:lnSpc>
              <a:spcBef>
                <a:spcPts val="1000"/>
              </a:spcBef>
              <a:spcAft>
                <a:spcPts val="1000"/>
              </a:spcAft>
            </a:pPr>
            <a:r>
              <a:rPr lang="en-US" sz="3200" dirty="0"/>
              <a:t>Systematic withdrawals</a:t>
            </a:r>
          </a:p>
          <a:p>
            <a:pPr>
              <a:lnSpc>
                <a:spcPts val="4500"/>
              </a:lnSpc>
              <a:spcBef>
                <a:spcPts val="1000"/>
              </a:spcBef>
              <a:spcAft>
                <a:spcPts val="1000"/>
              </a:spcAft>
            </a:pPr>
            <a:r>
              <a:rPr lang="en-US" sz="3200" dirty="0"/>
              <a:t>Lifetime annuity</a:t>
            </a:r>
          </a:p>
        </p:txBody>
      </p:sp>
      <p:sp>
        <p:nvSpPr>
          <p:cNvPr id="4" name="Title 3"/>
          <p:cNvSpPr>
            <a:spLocks noGrp="1"/>
          </p:cNvSpPr>
          <p:nvPr>
            <p:ph type="title"/>
          </p:nvPr>
        </p:nvSpPr>
        <p:spPr/>
        <p:txBody>
          <a:bodyPr>
            <a:normAutofit fontScale="90000"/>
          </a:bodyPr>
          <a:lstStyle/>
          <a:p>
            <a:r>
              <a:rPr lang="en-US" dirty="0"/>
              <a:t>How Long Would a Retirement Portfolio Last?</a:t>
            </a:r>
          </a:p>
        </p:txBody>
      </p:sp>
    </p:spTree>
    <p:extLst>
      <p:ext uri="{BB962C8B-B14F-4D97-AF65-F5344CB8AC3E}">
        <p14:creationId xmlns:p14="http://schemas.microsoft.com/office/powerpoint/2010/main" val="2655641556"/>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077913" y="2062162"/>
            <a:ext cx="10057119" cy="4795837"/>
          </a:xfrm>
          <a:prstGeom prst="rect">
            <a:avLst/>
          </a:prstGeom>
        </p:spPr>
        <p:txBody>
          <a:bodyPr/>
          <a:lstStyle/>
          <a:p>
            <a:pPr marL="411480" indent="-411480">
              <a:lnSpc>
                <a:spcPts val="4900"/>
              </a:lnSpc>
            </a:pPr>
            <a:r>
              <a:rPr lang="en-US" sz="3200" dirty="0"/>
              <a:t>Volatility</a:t>
            </a:r>
          </a:p>
          <a:p>
            <a:pPr marL="411480" indent="-411480">
              <a:lnSpc>
                <a:spcPts val="4900"/>
              </a:lnSpc>
            </a:pPr>
            <a:r>
              <a:rPr lang="en-US" sz="3200" dirty="0"/>
              <a:t>Inflation</a:t>
            </a:r>
          </a:p>
          <a:p>
            <a:pPr marL="411480" indent="-411480">
              <a:lnSpc>
                <a:spcPts val="4900"/>
              </a:lnSpc>
            </a:pPr>
            <a:r>
              <a:rPr lang="en-US" sz="3200" dirty="0"/>
              <a:t>Distributions</a:t>
            </a:r>
          </a:p>
          <a:p>
            <a:pPr marL="411480" indent="-411480">
              <a:lnSpc>
                <a:spcPts val="4900"/>
              </a:lnSpc>
            </a:pPr>
            <a:r>
              <a:rPr lang="en-US" sz="3200" dirty="0"/>
              <a:t>How much your lifestyle costs</a:t>
            </a:r>
          </a:p>
          <a:p>
            <a:pPr marL="411480" indent="-411480">
              <a:lnSpc>
                <a:spcPts val="4900"/>
              </a:lnSpc>
            </a:pPr>
            <a:r>
              <a:rPr lang="en-US" sz="3200" dirty="0"/>
              <a:t>Biased and Unbiased Information</a:t>
            </a:r>
          </a:p>
        </p:txBody>
      </p:sp>
      <p:sp>
        <p:nvSpPr>
          <p:cNvPr id="2" name="Title 1"/>
          <p:cNvSpPr>
            <a:spLocks noGrp="1"/>
          </p:cNvSpPr>
          <p:nvPr>
            <p:ph type="title"/>
          </p:nvPr>
        </p:nvSpPr>
        <p:spPr/>
        <p:txBody>
          <a:bodyPr/>
          <a:lstStyle/>
          <a:p>
            <a:r>
              <a:rPr lang="en-US" dirty="0"/>
              <a:t>What we NEED to address</a:t>
            </a:r>
          </a:p>
        </p:txBody>
      </p:sp>
    </p:spTree>
    <p:extLst>
      <p:ext uri="{BB962C8B-B14F-4D97-AF65-F5344CB8AC3E}">
        <p14:creationId xmlns:p14="http://schemas.microsoft.com/office/powerpoint/2010/main" val="2493757391"/>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7500" y="395256"/>
            <a:ext cx="5308600" cy="1458944"/>
          </a:xfrm>
          <a:prstGeom prst="rect">
            <a:avLst/>
          </a:prstGeom>
        </p:spPr>
        <p:txBody>
          <a:bodyPr vert="horz" lIns="91440" tIns="45720" rIns="91440" bIns="45720" rtlCol="0" anchor="ctr">
            <a:noAutofit/>
          </a:bodyPr>
          <a:lstStyle>
            <a:lvl1pPr algn="l" defTabSz="457200" rtl="0" eaLnBrk="1" latinLnBrk="0" hangingPunct="1">
              <a:spcBef>
                <a:spcPct val="0"/>
              </a:spcBef>
              <a:spcAft>
                <a:spcPts val="0"/>
              </a:spcAft>
              <a:buNone/>
              <a:defRPr sz="4400" b="1" kern="1200" cap="none" spc="-150">
                <a:solidFill>
                  <a:schemeClr val="bg1"/>
                </a:solidFill>
                <a:latin typeface="+mj-lt"/>
                <a:ea typeface="+mj-ea"/>
                <a:cs typeface="+mj-cs"/>
              </a:defRPr>
            </a:lvl1pPr>
          </a:lstStyle>
          <a:p>
            <a:pPr algn="r">
              <a:lnSpc>
                <a:spcPts val="3040"/>
              </a:lnSpc>
              <a:spcBef>
                <a:spcPts val="500"/>
              </a:spcBef>
              <a:spcAft>
                <a:spcPts val="1200"/>
              </a:spcAft>
            </a:pPr>
            <a:r>
              <a:rPr lang="en-US" b="0" spc="-100" dirty="0">
                <a:cs typeface="Arial"/>
              </a:rPr>
              <a:t>Income Planning:</a:t>
            </a:r>
          </a:p>
          <a:p>
            <a:pPr algn="r">
              <a:lnSpc>
                <a:spcPts val="3040"/>
              </a:lnSpc>
              <a:spcBef>
                <a:spcPts val="500"/>
              </a:spcBef>
              <a:spcAft>
                <a:spcPts val="500"/>
              </a:spcAft>
            </a:pPr>
            <a:r>
              <a:rPr lang="en-US" sz="2800" b="0" spc="-100" dirty="0">
                <a:cs typeface="Arial"/>
              </a:rPr>
              <a:t>Creating Your Own Pension</a:t>
            </a:r>
            <a:endParaRPr lang="en-US" sz="2800" b="0" spc="-100" dirty="0">
              <a:latin typeface="+mn-lt"/>
            </a:endParaRPr>
          </a:p>
        </p:txBody>
      </p:sp>
      <p:sp>
        <p:nvSpPr>
          <p:cNvPr id="5" name="Rectangle 4"/>
          <p:cNvSpPr/>
          <p:nvPr/>
        </p:nvSpPr>
        <p:spPr>
          <a:xfrm>
            <a:off x="6513513" y="4157663"/>
            <a:ext cx="5132387" cy="2041585"/>
          </a:xfrm>
          <a:prstGeom prst="rect">
            <a:avLst/>
          </a:prstGeom>
        </p:spPr>
        <p:txBody>
          <a:bodyPr wrap="square">
            <a:spAutoFit/>
          </a:bodyPr>
          <a:lstStyle/>
          <a:p>
            <a:pPr>
              <a:defRPr/>
            </a:pPr>
            <a:r>
              <a:rPr lang="en-US" sz="3000" dirty="0">
                <a:solidFill>
                  <a:schemeClr val="accent1"/>
                </a:solidFill>
                <a:cs typeface="Arial"/>
              </a:rPr>
              <a:t>Alicia Munnell Ph.D., </a:t>
            </a:r>
            <a:br>
              <a:rPr lang="en-US" sz="3000" dirty="0">
                <a:solidFill>
                  <a:schemeClr val="accent1"/>
                </a:solidFill>
                <a:cs typeface="Arial"/>
              </a:rPr>
            </a:br>
            <a:r>
              <a:rPr lang="en-US" sz="3000" dirty="0">
                <a:solidFill>
                  <a:schemeClr val="accent1"/>
                </a:solidFill>
                <a:cs typeface="Arial"/>
              </a:rPr>
              <a:t>Harvard University</a:t>
            </a:r>
            <a:br>
              <a:rPr lang="en-US" sz="3000" dirty="0">
                <a:cs typeface="Arial"/>
              </a:rPr>
            </a:br>
            <a:endParaRPr lang="en-US" sz="2000" dirty="0">
              <a:cs typeface="Arial"/>
            </a:endParaRPr>
          </a:p>
          <a:p>
            <a:pPr marL="45720">
              <a:spcBef>
                <a:spcPts val="800"/>
              </a:spcBef>
              <a:spcAft>
                <a:spcPts val="800"/>
              </a:spcAft>
              <a:defRPr/>
            </a:pPr>
            <a:r>
              <a:rPr lang="en-US" sz="2000" dirty="0">
                <a:cs typeface="Arial"/>
              </a:rPr>
              <a:t>Director of the Center for Retirement Research at Boston College</a:t>
            </a:r>
          </a:p>
        </p:txBody>
      </p:sp>
      <p:pic>
        <p:nvPicPr>
          <p:cNvPr id="6" name="Picture 2" descr="http://www2.bc.edu/~munnell/Munnell.jpg"/>
          <p:cNvPicPr>
            <a:picLocks noChangeAspect="1" noChangeArrowheads="1"/>
          </p:cNvPicPr>
          <p:nvPr/>
        </p:nvPicPr>
        <p:blipFill rotWithShape="1">
          <a:blip r:embed="rId3" cstate="print"/>
          <a:srcRect b="-4727"/>
          <a:stretch/>
        </p:blipFill>
        <p:spPr bwMode="auto">
          <a:xfrm>
            <a:off x="6540500" y="440566"/>
            <a:ext cx="4864100" cy="3529014"/>
          </a:xfrm>
          <a:prstGeom prst="rect">
            <a:avLst/>
          </a:prstGeom>
          <a:noFill/>
          <a:ln w="9525">
            <a:noFill/>
            <a:miter lim="800000"/>
            <a:headEnd/>
            <a:tailEnd/>
          </a:ln>
        </p:spPr>
      </p:pic>
      <p:sp>
        <p:nvSpPr>
          <p:cNvPr id="7" name="Rectangle 6"/>
          <p:cNvSpPr/>
          <p:nvPr/>
        </p:nvSpPr>
        <p:spPr>
          <a:xfrm>
            <a:off x="457200" y="2671763"/>
            <a:ext cx="5207000" cy="3542509"/>
          </a:xfrm>
          <a:prstGeom prst="rect">
            <a:avLst/>
          </a:prstGeom>
        </p:spPr>
        <p:txBody>
          <a:bodyPr wrap="square">
            <a:spAutoFit/>
          </a:bodyPr>
          <a:lstStyle/>
          <a:p>
            <a:pPr algn="r"/>
            <a:r>
              <a:rPr lang="en-US" sz="3200" i="1" dirty="0">
                <a:solidFill>
                  <a:schemeClr val="accent3">
                    <a:lumMod val="40000"/>
                    <a:lumOff val="60000"/>
                  </a:schemeClr>
                </a:solidFill>
                <a:cs typeface="Arial"/>
              </a:rPr>
              <a:t>“Retirement income </a:t>
            </a:r>
            <a:br>
              <a:rPr lang="en-US" sz="3200" i="1" dirty="0">
                <a:solidFill>
                  <a:schemeClr val="accent3">
                    <a:lumMod val="40000"/>
                    <a:lumOff val="60000"/>
                  </a:schemeClr>
                </a:solidFill>
                <a:cs typeface="Arial"/>
              </a:rPr>
            </a:br>
            <a:r>
              <a:rPr lang="en-US" sz="3200" i="1" dirty="0">
                <a:solidFill>
                  <a:schemeClr val="accent3">
                    <a:lumMod val="40000"/>
                    <a:lumOff val="60000"/>
                  </a:schemeClr>
                </a:solidFill>
                <a:cs typeface="Arial"/>
              </a:rPr>
              <a:t>should never be risked.”</a:t>
            </a:r>
          </a:p>
          <a:p>
            <a:pPr algn="r">
              <a:lnSpc>
                <a:spcPct val="60000"/>
              </a:lnSpc>
            </a:pPr>
            <a:endParaRPr lang="en-US" sz="3200" i="1" dirty="0">
              <a:solidFill>
                <a:schemeClr val="bg1"/>
              </a:solidFill>
              <a:cs typeface="Arial"/>
            </a:endParaRPr>
          </a:p>
          <a:p>
            <a:pPr algn="r"/>
            <a:r>
              <a:rPr lang="en-US" sz="3200" i="1" dirty="0">
                <a:solidFill>
                  <a:schemeClr val="accent3">
                    <a:lumMod val="40000"/>
                    <a:lumOff val="60000"/>
                  </a:schemeClr>
                </a:solidFill>
                <a:cs typeface="Arial"/>
              </a:rPr>
              <a:t>“The key is having </a:t>
            </a:r>
            <a:br>
              <a:rPr lang="en-US" sz="3200" i="1" dirty="0">
                <a:solidFill>
                  <a:schemeClr val="accent3">
                    <a:lumMod val="40000"/>
                    <a:lumOff val="60000"/>
                  </a:schemeClr>
                </a:solidFill>
                <a:cs typeface="Arial"/>
              </a:rPr>
            </a:br>
            <a:r>
              <a:rPr lang="en-US" sz="3200" i="1" dirty="0">
                <a:solidFill>
                  <a:schemeClr val="accent3">
                    <a:lumMod val="40000"/>
                    <a:lumOff val="60000"/>
                  </a:schemeClr>
                </a:solidFill>
                <a:cs typeface="Arial"/>
              </a:rPr>
              <a:t>safe income for your</a:t>
            </a:r>
            <a:br>
              <a:rPr lang="en-US" sz="3200" i="1" dirty="0">
                <a:solidFill>
                  <a:schemeClr val="accent3">
                    <a:lumMod val="40000"/>
                    <a:lumOff val="60000"/>
                  </a:schemeClr>
                </a:solidFill>
                <a:cs typeface="Arial"/>
              </a:rPr>
            </a:br>
            <a:r>
              <a:rPr lang="en-US" sz="3200" i="1" dirty="0">
                <a:solidFill>
                  <a:schemeClr val="accent3">
                    <a:lumMod val="40000"/>
                    <a:lumOff val="60000"/>
                  </a:schemeClr>
                </a:solidFill>
                <a:cs typeface="Arial"/>
              </a:rPr>
              <a:t>fixed expenses.”</a:t>
            </a:r>
          </a:p>
          <a:p>
            <a:pPr algn="r">
              <a:lnSpc>
                <a:spcPct val="50000"/>
              </a:lnSpc>
            </a:pPr>
            <a:endParaRPr lang="en-US" sz="2400" dirty="0">
              <a:solidFill>
                <a:schemeClr val="bg1"/>
              </a:solidFill>
              <a:cs typeface="Arial"/>
            </a:endParaRPr>
          </a:p>
          <a:p>
            <a:pPr algn="r"/>
            <a:endParaRPr lang="en-US" sz="1300" dirty="0">
              <a:solidFill>
                <a:schemeClr val="bg1"/>
              </a:solidFill>
              <a:cs typeface="Arial"/>
            </a:endParaRPr>
          </a:p>
          <a:p>
            <a:pPr algn="r"/>
            <a:r>
              <a:rPr lang="en-US" sz="2000" dirty="0">
                <a:solidFill>
                  <a:schemeClr val="bg1"/>
                </a:solidFill>
                <a:cs typeface="Arial"/>
              </a:rPr>
              <a:t>- Alicia </a:t>
            </a:r>
            <a:r>
              <a:rPr lang="en-US" sz="2000" dirty="0" err="1">
                <a:solidFill>
                  <a:schemeClr val="bg1"/>
                </a:solidFill>
                <a:cs typeface="Arial"/>
              </a:rPr>
              <a:t>Munnell</a:t>
            </a:r>
            <a:r>
              <a:rPr lang="en-US" sz="2000" dirty="0">
                <a:solidFill>
                  <a:schemeClr val="bg1"/>
                </a:solidFill>
                <a:cs typeface="Arial"/>
              </a:rPr>
              <a:t> Harvard Ph.D.</a:t>
            </a:r>
            <a:endParaRPr lang="en-US" sz="2000" b="1" i="1" dirty="0">
              <a:solidFill>
                <a:schemeClr val="bg1"/>
              </a:solidFill>
              <a:cs typeface="Arial"/>
            </a:endParaRPr>
          </a:p>
        </p:txBody>
      </p:sp>
    </p:spTree>
    <p:extLst>
      <p:ext uri="{BB962C8B-B14F-4D97-AF65-F5344CB8AC3E}">
        <p14:creationId xmlns:p14="http://schemas.microsoft.com/office/powerpoint/2010/main" val="23895895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left)">
                                      <p:cBhvr>
                                        <p:cTn id="11" dur="1000"/>
                                        <p:tgtEl>
                                          <p:spTgt spid="7">
                                            <p:txEl>
                                              <p:pRg st="2" end="2"/>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animEffect transition="in" filter="wipe(left)">
                                      <p:cBhvr>
                                        <p:cTn id="15" dur="1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9100" y="3009900"/>
            <a:ext cx="3619500" cy="2800766"/>
          </a:xfrm>
          <a:prstGeom prst="rect">
            <a:avLst/>
          </a:prstGeom>
          <a:noFill/>
        </p:spPr>
        <p:txBody>
          <a:bodyPr wrap="square" rtlCol="0">
            <a:spAutoFit/>
          </a:bodyPr>
          <a:lstStyle/>
          <a:p>
            <a:r>
              <a:rPr lang="en-US" sz="1100" dirty="0">
                <a:latin typeface="Arial"/>
                <a:cs typeface="Arial"/>
              </a:rPr>
              <a:t>The purpose of this illustration is to demonstrate the potential risks of depleting an account when annual withdrawals are combined with market volatility. To demonstrate this potential risk, the illustration shows hypothetical historical results of an account invested in a broad stock market index. The index values used for the calculations are month-end closing values that are adjusted for dividends and splits. Calculations assume deferral of taxes. The Standard &amp; Poor’s 500 (S&amp;P 500) is an unmanaged group of securities considered to be representative of the stock market in general. The Dow Jones Industrial Average (DJIA) is a price-weighted average of 30 significant stocks traded on the New York Stock Exchange.</a:t>
            </a:r>
          </a:p>
        </p:txBody>
      </p:sp>
      <p:pic>
        <p:nvPicPr>
          <p:cNvPr id="6" name="Picture 5" descr="MaximizeLogo_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1" y="218560"/>
            <a:ext cx="3726466" cy="2499240"/>
          </a:xfrm>
          <a:prstGeom prst="rect">
            <a:avLst/>
          </a:prstGeom>
        </p:spPr>
      </p:pic>
      <p:pic>
        <p:nvPicPr>
          <p:cNvPr id="7" name="Picture 6" descr="Market Volatility Impact_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700" y="478997"/>
            <a:ext cx="7507235" cy="6023403"/>
          </a:xfrm>
          <a:prstGeom prst="rect">
            <a:avLst/>
          </a:prstGeom>
        </p:spPr>
      </p:pic>
    </p:spTree>
    <p:extLst>
      <p:ext uri="{BB962C8B-B14F-4D97-AF65-F5344CB8AC3E}">
        <p14:creationId xmlns:p14="http://schemas.microsoft.com/office/powerpoint/2010/main" val="4043233831"/>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et Volatility Impact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400" y="475669"/>
            <a:ext cx="7467600" cy="6052132"/>
          </a:xfrm>
          <a:prstGeom prst="rect">
            <a:avLst/>
          </a:prstGeom>
        </p:spPr>
      </p:pic>
      <p:sp>
        <p:nvSpPr>
          <p:cNvPr id="8" name="TextBox 7"/>
          <p:cNvSpPr txBox="1"/>
          <p:nvPr/>
        </p:nvSpPr>
        <p:spPr>
          <a:xfrm>
            <a:off x="419100" y="3009900"/>
            <a:ext cx="3619500" cy="2800766"/>
          </a:xfrm>
          <a:prstGeom prst="rect">
            <a:avLst/>
          </a:prstGeom>
          <a:noFill/>
        </p:spPr>
        <p:txBody>
          <a:bodyPr wrap="square" rtlCol="0">
            <a:spAutoFit/>
          </a:bodyPr>
          <a:lstStyle/>
          <a:p>
            <a:r>
              <a:rPr lang="en-US" sz="1100" dirty="0">
                <a:cs typeface="Arial"/>
              </a:rPr>
              <a:t>The purpose of this illustration is to demonstrate the potential risks of depleting an account when annual withdrawals are combined with market volatility. To demonstrate this potential risk, the illustration shows hypothetical historical results of an account invested in a broad stock market index. The index values used for the calculations are month-end closing values that are adjusted for dividends and splits. Calculations assume deferral of taxes. The Standard &amp; Poor’s 500 (S&amp;P 500) is an unmanaged group of securities considered to be representative of the stock market in general. The Dow Jones Industrial Average (DJIA) is a price-weighted average of 30 significant stocks traded on the New York Stock Exchange.</a:t>
            </a:r>
          </a:p>
        </p:txBody>
      </p:sp>
      <p:pic>
        <p:nvPicPr>
          <p:cNvPr id="9" name="Picture 8" descr="MaximizeLogo_FINA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1" y="218560"/>
            <a:ext cx="3726466" cy="2499240"/>
          </a:xfrm>
          <a:prstGeom prst="rect">
            <a:avLst/>
          </a:prstGeom>
        </p:spPr>
      </p:pic>
    </p:spTree>
    <p:extLst>
      <p:ext uri="{BB962C8B-B14F-4D97-AF65-F5344CB8AC3E}">
        <p14:creationId xmlns:p14="http://schemas.microsoft.com/office/powerpoint/2010/main" val="2841337357"/>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w Much Will It Tak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5101" y="377826"/>
            <a:ext cx="5116512" cy="617568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
        <p:nvSpPr>
          <p:cNvPr id="6" name="Rectangle 5"/>
          <p:cNvSpPr/>
          <p:nvPr/>
        </p:nvSpPr>
        <p:spPr>
          <a:xfrm>
            <a:off x="406400" y="314300"/>
            <a:ext cx="5384800" cy="2431435"/>
          </a:xfrm>
          <a:prstGeom prst="rect">
            <a:avLst/>
          </a:prstGeom>
        </p:spPr>
        <p:txBody>
          <a:bodyPr wrap="square">
            <a:spAutoFit/>
          </a:bodyPr>
          <a:lstStyle/>
          <a:p>
            <a:pPr algn="r"/>
            <a:r>
              <a:rPr lang="en-US" sz="3800" spc="-50" dirty="0">
                <a:solidFill>
                  <a:schemeClr val="bg1"/>
                </a:solidFill>
                <a:latin typeface="+mj-lt"/>
                <a:cs typeface="Arial"/>
              </a:rPr>
              <a:t>How much will it take for YOUR money to come back when you have a loss?</a:t>
            </a:r>
            <a:endParaRPr lang="en-US" sz="3800" spc="-50" dirty="0">
              <a:solidFill>
                <a:schemeClr val="bg1"/>
              </a:solidFill>
              <a:latin typeface="+mj-lt"/>
            </a:endParaRPr>
          </a:p>
        </p:txBody>
      </p:sp>
    </p:spTree>
    <p:extLst>
      <p:ext uri="{BB962C8B-B14F-4D97-AF65-F5344CB8AC3E}">
        <p14:creationId xmlns:p14="http://schemas.microsoft.com/office/powerpoint/2010/main" val="223603313"/>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prstGeom prst="rect">
            <a:avLst/>
          </a:prstGeom>
        </p:spPr>
        <p:txBody>
          <a:bodyPr/>
          <a:lstStyle/>
          <a:p>
            <a:r>
              <a:rPr lang="en-US" dirty="0"/>
              <a:t>Shift from Growth to Income assets</a:t>
            </a:r>
          </a:p>
          <a:p>
            <a:r>
              <a:rPr lang="en-US" dirty="0"/>
              <a:t>Does tax-exempt investing make sense for you</a:t>
            </a:r>
          </a:p>
          <a:p>
            <a:r>
              <a:rPr lang="en-US" dirty="0"/>
              <a:t>What is an appropriate asset allocation</a:t>
            </a:r>
          </a:p>
          <a:p>
            <a:r>
              <a:rPr lang="en-US" dirty="0"/>
              <a:t>Guaranteed income assets</a:t>
            </a:r>
          </a:p>
          <a:p>
            <a:r>
              <a:rPr lang="en-US" dirty="0"/>
              <a:t>Long-Term Care</a:t>
            </a:r>
          </a:p>
          <a:p>
            <a:r>
              <a:rPr lang="en-US" dirty="0"/>
              <a:t>What is available</a:t>
            </a:r>
          </a:p>
          <a:p>
            <a:r>
              <a:rPr lang="en-US" dirty="0"/>
              <a:t>Prepare for unexpected</a:t>
            </a:r>
          </a:p>
        </p:txBody>
      </p:sp>
      <p:sp>
        <p:nvSpPr>
          <p:cNvPr id="2" name="Title 1"/>
          <p:cNvSpPr>
            <a:spLocks noGrp="1"/>
          </p:cNvSpPr>
          <p:nvPr>
            <p:ph type="title"/>
          </p:nvPr>
        </p:nvSpPr>
        <p:spPr/>
        <p:txBody>
          <a:bodyPr/>
          <a:lstStyle/>
          <a:p>
            <a:r>
              <a:rPr lang="en-US" dirty="0"/>
              <a:t>Investment Strategy </a:t>
            </a:r>
          </a:p>
        </p:txBody>
      </p:sp>
    </p:spTree>
    <p:extLst>
      <p:ext uri="{BB962C8B-B14F-4D97-AF65-F5344CB8AC3E}">
        <p14:creationId xmlns:p14="http://schemas.microsoft.com/office/powerpoint/2010/main" val="4182023477"/>
      </p:ext>
    </p:extLst>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077913" y="1744664"/>
            <a:ext cx="10057119" cy="566737"/>
          </a:xfrm>
          <a:prstGeom prst="rect">
            <a:avLst/>
          </a:prstGeom>
        </p:spPr>
        <p:txBody>
          <a:bodyPr/>
          <a:lstStyle/>
          <a:p>
            <a:pPr marL="0" indent="0">
              <a:buNone/>
            </a:pPr>
            <a:r>
              <a:rPr lang="en-US" sz="2600" dirty="0">
                <a:solidFill>
                  <a:schemeClr val="accent2"/>
                </a:solidFill>
              </a:rPr>
              <a:t>Hypothetical $850,000 portfolio divided into 3 parts</a:t>
            </a:r>
          </a:p>
        </p:txBody>
      </p:sp>
      <p:sp>
        <p:nvSpPr>
          <p:cNvPr id="2" name="Title 1"/>
          <p:cNvSpPr>
            <a:spLocks noGrp="1"/>
          </p:cNvSpPr>
          <p:nvPr>
            <p:ph type="title"/>
          </p:nvPr>
        </p:nvSpPr>
        <p:spPr/>
        <p:txBody>
          <a:bodyPr/>
          <a:lstStyle/>
          <a:p>
            <a:r>
              <a:rPr lang="en-US" dirty="0"/>
              <a:t>Investing for a Long Retirement</a:t>
            </a:r>
          </a:p>
        </p:txBody>
      </p:sp>
      <p:sp>
        <p:nvSpPr>
          <p:cNvPr id="4" name="AutoShape 2" descr="https://outlook.office.com/owa/service.svc/s/GetFileAttachment?id=AAMkADAyMTJjMTA3LTkwZjUtNGI3Zi05NDU5LTJmYWM5Mjk0MzAxOQBGAAAAAAA0bWrAvy4%2FQasCffhdzweHBwDe9zfK13QcSLuj3HhCpy%2BGAAAAAAEMAADe9zfK13QcSLuj3HhCpy%2BGAACOxm2fAAABEgAQAOecdEXkLrdMnUzOROlmELg%3D&amp;X-OWA-CANARY=4BGi4VTL70aaaskron2qoOAqOIjoetUYvumY4Wiv3L8CMepn0JTINNdj4tOAHrFfibVT8ihESFQ.&amp;isImagePreview=True"/>
          <p:cNvSpPr>
            <a:spLocks noChangeAspect="1" noChangeArrowheads="1"/>
          </p:cNvSpPr>
          <p:nvPr/>
        </p:nvSpPr>
        <p:spPr bwMode="auto">
          <a:xfrm>
            <a:off x="1745478" y="302870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https://outlook.office.com/owa/service.svc/s/GetFileAttachment?id=AAMkADAyMTJjMTA3LTkwZjUtNGI3Zi05NDU5LTJmYWM5Mjk0MzAxOQBGAAAAAAA0bWrAvy4%2FQasCffhdzweHBwDe9zfK13QcSLuj3HhCpy%2BGAAAAAAEMAADe9zfK13QcSLuj3HhCpy%2BGAACOxm2fAAABEgAQAOecdEXkLrdMnUzOROlmELg%3D&amp;X-OWA-CANARY=4BGi4VTL70aaaskron2qoOAqOIjoetUYvumY4Wiv3L8CMepn0JTINNdj4tOAHrFfibVT8ihESFQ.&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TextBox 10"/>
          <p:cNvSpPr txBox="1"/>
          <p:nvPr/>
        </p:nvSpPr>
        <p:spPr>
          <a:xfrm>
            <a:off x="1077913" y="6286212"/>
            <a:ext cx="10083800" cy="400110"/>
          </a:xfrm>
          <a:prstGeom prst="rect">
            <a:avLst/>
          </a:prstGeom>
          <a:noFill/>
        </p:spPr>
        <p:txBody>
          <a:bodyPr wrap="square" rtlCol="0">
            <a:spAutoFit/>
          </a:bodyPr>
          <a:lstStyle/>
          <a:p>
            <a:pPr algn="ctr"/>
            <a:r>
              <a:rPr lang="en-US" sz="1000" dirty="0"/>
              <a:t>Example used as illustration, is not indicative of any particular situation, and is not intended as advice. Fees and charges are not considered. </a:t>
            </a:r>
          </a:p>
          <a:p>
            <a:pPr algn="ctr"/>
            <a:r>
              <a:rPr lang="en-US" sz="1000" dirty="0"/>
              <a:t>Actual results will vary. Please consult with a financial professional before taking action.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9623" y="3814770"/>
            <a:ext cx="1531937" cy="1228272"/>
          </a:xfrm>
          <a:prstGeom prst="rect">
            <a:avLst/>
          </a:prstGeom>
        </p:spPr>
      </p:pic>
      <p:sp>
        <p:nvSpPr>
          <p:cNvPr id="14" name="TextBox 13"/>
          <p:cNvSpPr txBox="1"/>
          <p:nvPr/>
        </p:nvSpPr>
        <p:spPr>
          <a:xfrm>
            <a:off x="8181454" y="5054316"/>
            <a:ext cx="2630487" cy="338554"/>
          </a:xfrm>
          <a:prstGeom prst="rect">
            <a:avLst/>
          </a:prstGeom>
          <a:noFill/>
        </p:spPr>
        <p:txBody>
          <a:bodyPr wrap="square" rtlCol="0">
            <a:spAutoFit/>
          </a:bodyPr>
          <a:lstStyle/>
          <a:p>
            <a:pPr algn="ctr"/>
            <a:r>
              <a:rPr lang="en-US" sz="1600" b="1" dirty="0"/>
              <a:t>$474,636</a:t>
            </a:r>
          </a:p>
        </p:txBody>
      </p:sp>
      <p:sp>
        <p:nvSpPr>
          <p:cNvPr id="19" name="TextBox 18"/>
          <p:cNvSpPr txBox="1"/>
          <p:nvPr/>
        </p:nvSpPr>
        <p:spPr>
          <a:xfrm>
            <a:off x="8594204" y="5354881"/>
            <a:ext cx="1912937" cy="523220"/>
          </a:xfrm>
          <a:prstGeom prst="rect">
            <a:avLst/>
          </a:prstGeom>
          <a:noFill/>
        </p:spPr>
        <p:txBody>
          <a:bodyPr wrap="square" rtlCol="0">
            <a:spAutoFit/>
          </a:bodyPr>
          <a:lstStyle/>
          <a:p>
            <a:pPr algn="ctr"/>
            <a:r>
              <a:rPr lang="en-US" sz="1400" dirty="0"/>
              <a:t>Growth </a:t>
            </a:r>
            <a:br>
              <a:rPr lang="en-US" sz="1400" dirty="0"/>
            </a:br>
            <a:r>
              <a:rPr lang="en-US" sz="1400" dirty="0"/>
              <a:t>Investments @6%</a:t>
            </a:r>
          </a:p>
        </p:txBody>
      </p:sp>
      <p:sp>
        <p:nvSpPr>
          <p:cNvPr id="20" name="TextBox 19"/>
          <p:cNvSpPr txBox="1"/>
          <p:nvPr/>
        </p:nvSpPr>
        <p:spPr>
          <a:xfrm>
            <a:off x="8322742" y="2468566"/>
            <a:ext cx="2603500" cy="307777"/>
          </a:xfrm>
          <a:prstGeom prst="rect">
            <a:avLst/>
          </a:prstGeom>
          <a:noFill/>
        </p:spPr>
        <p:txBody>
          <a:bodyPr wrap="square" rtlCol="0">
            <a:spAutoFit/>
          </a:bodyPr>
          <a:lstStyle/>
          <a:p>
            <a:pPr algn="ctr"/>
            <a:r>
              <a:rPr lang="en-US" sz="1400" dirty="0"/>
              <a:t>$850,000 after 10 years</a:t>
            </a:r>
          </a:p>
        </p:txBody>
      </p:sp>
      <p:cxnSp>
        <p:nvCxnSpPr>
          <p:cNvPr id="32" name="Straight Arrow Connector 31"/>
          <p:cNvCxnSpPr/>
          <p:nvPr/>
        </p:nvCxnSpPr>
        <p:spPr>
          <a:xfrm flipV="1">
            <a:off x="9516541" y="2794002"/>
            <a:ext cx="1" cy="956734"/>
          </a:xfrm>
          <a:prstGeom prst="straightConnector1">
            <a:avLst/>
          </a:prstGeom>
          <a:ln w="38100">
            <a:solidFill>
              <a:schemeClr val="accent2"/>
            </a:solidFill>
            <a:tailEnd type="arrow" w="sm" len="sm"/>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5575" y="3814770"/>
            <a:ext cx="1531937" cy="1228272"/>
          </a:xfrm>
          <a:prstGeom prst="rect">
            <a:avLst/>
          </a:prstGeom>
        </p:spPr>
      </p:pic>
      <p:sp>
        <p:nvSpPr>
          <p:cNvPr id="13" name="TextBox 12"/>
          <p:cNvSpPr txBox="1"/>
          <p:nvPr/>
        </p:nvSpPr>
        <p:spPr>
          <a:xfrm>
            <a:off x="4968356" y="5054316"/>
            <a:ext cx="2630487" cy="338554"/>
          </a:xfrm>
          <a:prstGeom prst="rect">
            <a:avLst/>
          </a:prstGeom>
          <a:noFill/>
        </p:spPr>
        <p:txBody>
          <a:bodyPr wrap="square" rtlCol="0">
            <a:spAutoFit/>
          </a:bodyPr>
          <a:lstStyle/>
          <a:p>
            <a:pPr algn="ctr"/>
            <a:r>
              <a:rPr lang="en-US" sz="1600" b="1" dirty="0"/>
              <a:t>$169,338</a:t>
            </a:r>
          </a:p>
        </p:txBody>
      </p:sp>
      <p:sp>
        <p:nvSpPr>
          <p:cNvPr id="18" name="TextBox 17"/>
          <p:cNvSpPr txBox="1"/>
          <p:nvPr/>
        </p:nvSpPr>
        <p:spPr>
          <a:xfrm>
            <a:off x="5406506" y="5354881"/>
            <a:ext cx="1912937" cy="523220"/>
          </a:xfrm>
          <a:prstGeom prst="rect">
            <a:avLst/>
          </a:prstGeom>
          <a:noFill/>
        </p:spPr>
        <p:txBody>
          <a:bodyPr wrap="square" rtlCol="0">
            <a:spAutoFit/>
          </a:bodyPr>
          <a:lstStyle/>
          <a:p>
            <a:pPr algn="ctr"/>
            <a:r>
              <a:rPr lang="en-US" sz="1400" dirty="0"/>
              <a:t>Conservative Investments @4%</a:t>
            </a:r>
          </a:p>
        </p:txBody>
      </p:sp>
      <p:sp>
        <p:nvSpPr>
          <p:cNvPr id="21" name="TextBox 20"/>
          <p:cNvSpPr txBox="1"/>
          <p:nvPr/>
        </p:nvSpPr>
        <p:spPr>
          <a:xfrm>
            <a:off x="5020744" y="2468566"/>
            <a:ext cx="2603500" cy="738664"/>
          </a:xfrm>
          <a:prstGeom prst="rect">
            <a:avLst/>
          </a:prstGeom>
          <a:noFill/>
        </p:spPr>
        <p:txBody>
          <a:bodyPr wrap="square" rtlCol="0">
            <a:spAutoFit/>
          </a:bodyPr>
          <a:lstStyle/>
          <a:p>
            <a:pPr algn="ctr"/>
            <a:r>
              <a:rPr lang="en-US" sz="1400" dirty="0"/>
              <a:t>$206,026 used to invest </a:t>
            </a:r>
            <a:br>
              <a:rPr lang="en-US" sz="1400" dirty="0"/>
            </a:br>
            <a:r>
              <a:rPr lang="en-US" sz="1400" dirty="0"/>
              <a:t>in a new fixed-income vehicle after 5 years</a:t>
            </a:r>
          </a:p>
        </p:txBody>
      </p:sp>
      <p:cxnSp>
        <p:nvCxnSpPr>
          <p:cNvPr id="31" name="Straight Arrow Connector 30"/>
          <p:cNvCxnSpPr/>
          <p:nvPr/>
        </p:nvCxnSpPr>
        <p:spPr>
          <a:xfrm flipH="1" flipV="1">
            <a:off x="6343925" y="3237320"/>
            <a:ext cx="6085" cy="504949"/>
          </a:xfrm>
          <a:prstGeom prst="straightConnector1">
            <a:avLst/>
          </a:prstGeom>
          <a:ln w="38100">
            <a:solidFill>
              <a:schemeClr val="accent2"/>
            </a:solidFill>
            <a:tailEnd type="arrow" w="sm" len="sm"/>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4292604" y="2669119"/>
            <a:ext cx="827623" cy="0"/>
          </a:xfrm>
          <a:prstGeom prst="straightConnector1">
            <a:avLst/>
          </a:prstGeom>
          <a:ln w="38100">
            <a:solidFill>
              <a:schemeClr val="accent2"/>
            </a:solidFill>
            <a:tailEnd type="arrow" w="sm" len="sm"/>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4863" y="3814770"/>
            <a:ext cx="1531937" cy="1228272"/>
          </a:xfrm>
          <a:prstGeom prst="rect">
            <a:avLst/>
          </a:prstGeom>
        </p:spPr>
      </p:pic>
      <p:sp>
        <p:nvSpPr>
          <p:cNvPr id="12" name="TextBox 11"/>
          <p:cNvSpPr txBox="1"/>
          <p:nvPr/>
        </p:nvSpPr>
        <p:spPr>
          <a:xfrm>
            <a:off x="1525588" y="5054316"/>
            <a:ext cx="2630487" cy="338554"/>
          </a:xfrm>
          <a:prstGeom prst="rect">
            <a:avLst/>
          </a:prstGeom>
          <a:noFill/>
        </p:spPr>
        <p:txBody>
          <a:bodyPr wrap="square" rtlCol="0">
            <a:spAutoFit/>
          </a:bodyPr>
          <a:lstStyle/>
          <a:p>
            <a:pPr algn="ctr"/>
            <a:r>
              <a:rPr lang="en-US" sz="1600" b="1" dirty="0"/>
              <a:t>$206,026</a:t>
            </a:r>
          </a:p>
        </p:txBody>
      </p:sp>
      <p:sp>
        <p:nvSpPr>
          <p:cNvPr id="15" name="TextBox 14"/>
          <p:cNvSpPr txBox="1"/>
          <p:nvPr/>
        </p:nvSpPr>
        <p:spPr>
          <a:xfrm>
            <a:off x="1096963" y="5354881"/>
            <a:ext cx="3487737" cy="738664"/>
          </a:xfrm>
          <a:prstGeom prst="rect">
            <a:avLst/>
          </a:prstGeom>
          <a:noFill/>
        </p:spPr>
        <p:txBody>
          <a:bodyPr wrap="square" rtlCol="0">
            <a:spAutoFit/>
          </a:bodyPr>
          <a:lstStyle/>
          <a:p>
            <a:pPr algn="ctr"/>
            <a:r>
              <a:rPr lang="en-US" sz="1400" dirty="0"/>
              <a:t>Fixed-income vehicle @3%, withdrawing $45,000 annual income for 5 years ($32,400 after taxes)</a:t>
            </a:r>
          </a:p>
        </p:txBody>
      </p:sp>
      <p:sp>
        <p:nvSpPr>
          <p:cNvPr id="22" name="TextBox 21"/>
          <p:cNvSpPr txBox="1"/>
          <p:nvPr/>
        </p:nvSpPr>
        <p:spPr>
          <a:xfrm>
            <a:off x="1539081" y="3200932"/>
            <a:ext cx="2603500" cy="307777"/>
          </a:xfrm>
          <a:prstGeom prst="rect">
            <a:avLst/>
          </a:prstGeom>
          <a:noFill/>
        </p:spPr>
        <p:txBody>
          <a:bodyPr wrap="square" rtlCol="0">
            <a:spAutoFit/>
          </a:bodyPr>
          <a:lstStyle/>
          <a:p>
            <a:pPr algn="ctr"/>
            <a:r>
              <a:rPr lang="en-US" sz="1400" dirty="0"/>
              <a:t>Depleted after 5 years</a:t>
            </a:r>
          </a:p>
        </p:txBody>
      </p:sp>
      <p:sp>
        <p:nvSpPr>
          <p:cNvPr id="23" name="TextBox 22"/>
          <p:cNvSpPr txBox="1"/>
          <p:nvPr/>
        </p:nvSpPr>
        <p:spPr>
          <a:xfrm>
            <a:off x="1300162" y="2468566"/>
            <a:ext cx="3081338" cy="523220"/>
          </a:xfrm>
          <a:prstGeom prst="rect">
            <a:avLst/>
          </a:prstGeom>
          <a:noFill/>
        </p:spPr>
        <p:txBody>
          <a:bodyPr wrap="square" rtlCol="0">
            <a:spAutoFit/>
          </a:bodyPr>
          <a:lstStyle/>
          <a:p>
            <a:pPr algn="ctr"/>
            <a:r>
              <a:rPr lang="en-US" sz="1400" dirty="0"/>
              <a:t>Second fixed income vehicle depleted after 10 years </a:t>
            </a:r>
          </a:p>
        </p:txBody>
      </p:sp>
      <p:cxnSp>
        <p:nvCxnSpPr>
          <p:cNvPr id="25" name="Straight Arrow Connector 24"/>
          <p:cNvCxnSpPr/>
          <p:nvPr/>
        </p:nvCxnSpPr>
        <p:spPr>
          <a:xfrm flipH="1" flipV="1">
            <a:off x="2840831" y="2943102"/>
            <a:ext cx="3969" cy="272117"/>
          </a:xfrm>
          <a:prstGeom prst="straightConnector1">
            <a:avLst/>
          </a:prstGeom>
          <a:ln w="38100">
            <a:solidFill>
              <a:schemeClr val="accent2"/>
            </a:solidFill>
            <a:tailEnd type="arrow" w="sm" len="sm"/>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2840831" y="3484970"/>
            <a:ext cx="3969" cy="272117"/>
          </a:xfrm>
          <a:prstGeom prst="straightConnector1">
            <a:avLst/>
          </a:prstGeom>
          <a:ln w="38100">
            <a:solidFill>
              <a:schemeClr val="accent2"/>
            </a:solidFill>
            <a:tailEnd type="arrow" w="sm"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8913408"/>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untain_2588415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
        <p:nvSpPr>
          <p:cNvPr id="3" name="Rectangle 2"/>
          <p:cNvSpPr/>
          <p:nvPr/>
        </p:nvSpPr>
        <p:spPr>
          <a:xfrm>
            <a:off x="0" y="0"/>
            <a:ext cx="12192000" cy="6858000"/>
          </a:xfrm>
          <a:prstGeom prst="rect">
            <a:avLst/>
          </a:prstGeom>
          <a:solidFill>
            <a:schemeClr val="accent1">
              <a:lumMod val="20000"/>
              <a:lumOff val="80000"/>
              <a:alpha val="4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71663" y="4869973"/>
            <a:ext cx="7666037" cy="624427"/>
          </a:xfrm>
        </p:spPr>
        <p:txBody>
          <a:bodyPr/>
          <a:lstStyle/>
          <a:p>
            <a:r>
              <a:rPr lang="en-US" dirty="0">
                <a:solidFill>
                  <a:schemeClr val="accent3"/>
                </a:solidFill>
              </a:rPr>
              <a:t>401K, Fidelity, Vanguard etc.</a:t>
            </a:r>
          </a:p>
        </p:txBody>
      </p:sp>
      <p:cxnSp>
        <p:nvCxnSpPr>
          <p:cNvPr id="7" name="Straight Connector 6"/>
          <p:cNvCxnSpPr/>
          <p:nvPr/>
        </p:nvCxnSpPr>
        <p:spPr>
          <a:xfrm>
            <a:off x="901700" y="3001963"/>
            <a:ext cx="10247313"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901700" y="1909763"/>
            <a:ext cx="10247313" cy="0"/>
          </a:xfrm>
          <a:prstGeom prst="line">
            <a:avLst/>
          </a:prstGeom>
          <a:ln w="762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1198563" y="2047336"/>
            <a:ext cx="2878137" cy="624427"/>
          </a:xfrm>
          <a:prstGeom prst="rect">
            <a:avLst/>
          </a:prstGeom>
        </p:spPr>
        <p:txBody>
          <a:bodyPr/>
          <a:lstStyle>
            <a:lvl1pPr algn="l" defTabSz="914400" rtl="0" eaLnBrk="1" latinLnBrk="0" hangingPunct="1">
              <a:lnSpc>
                <a:spcPct val="90000"/>
              </a:lnSpc>
              <a:spcBef>
                <a:spcPct val="0"/>
              </a:spcBef>
              <a:buNone/>
              <a:defRPr sz="4000" kern="1200" cap="none" spc="-50">
                <a:solidFill>
                  <a:schemeClr val="accent1"/>
                </a:solidFill>
                <a:latin typeface="+mj-lt"/>
                <a:ea typeface="+mj-ea"/>
                <a:cs typeface="+mj-cs"/>
              </a:defRPr>
            </a:lvl1pPr>
          </a:lstStyle>
          <a:p>
            <a:r>
              <a:rPr lang="en-US" dirty="0">
                <a:solidFill>
                  <a:schemeClr val="accent2">
                    <a:lumMod val="75000"/>
                  </a:schemeClr>
                </a:solidFill>
              </a:rPr>
              <a:t>Prior 5</a:t>
            </a:r>
          </a:p>
        </p:txBody>
      </p:sp>
      <p:sp>
        <p:nvSpPr>
          <p:cNvPr id="11" name="Title 1"/>
          <p:cNvSpPr txBox="1">
            <a:spLocks/>
          </p:cNvSpPr>
          <p:nvPr/>
        </p:nvSpPr>
        <p:spPr>
          <a:xfrm>
            <a:off x="1274763" y="1056736"/>
            <a:ext cx="3157537" cy="624427"/>
          </a:xfrm>
          <a:prstGeom prst="rect">
            <a:avLst/>
          </a:prstGeom>
        </p:spPr>
        <p:txBody>
          <a:bodyPr/>
          <a:lstStyle>
            <a:lvl1pPr algn="l" defTabSz="914400" rtl="0" eaLnBrk="1" latinLnBrk="0" hangingPunct="1">
              <a:lnSpc>
                <a:spcPct val="90000"/>
              </a:lnSpc>
              <a:spcBef>
                <a:spcPct val="0"/>
              </a:spcBef>
              <a:buNone/>
              <a:defRPr sz="4000" kern="1200" cap="none" spc="-50">
                <a:solidFill>
                  <a:schemeClr val="accent1"/>
                </a:solidFill>
                <a:latin typeface="+mj-lt"/>
                <a:ea typeface="+mj-ea"/>
                <a:cs typeface="+mj-cs"/>
              </a:defRPr>
            </a:lvl1pPr>
          </a:lstStyle>
          <a:p>
            <a:r>
              <a:rPr lang="en-US" dirty="0">
                <a:solidFill>
                  <a:schemeClr val="accent2">
                    <a:lumMod val="75000"/>
                  </a:schemeClr>
                </a:solidFill>
              </a:rPr>
              <a:t>First 5</a:t>
            </a:r>
          </a:p>
        </p:txBody>
      </p:sp>
      <p:sp>
        <p:nvSpPr>
          <p:cNvPr id="12" name="Title 1"/>
          <p:cNvSpPr txBox="1">
            <a:spLocks/>
          </p:cNvSpPr>
          <p:nvPr/>
        </p:nvSpPr>
        <p:spPr>
          <a:xfrm>
            <a:off x="7543800" y="584200"/>
            <a:ext cx="3770313" cy="1651000"/>
          </a:xfrm>
          <a:prstGeom prst="rect">
            <a:avLst/>
          </a:prstGeom>
        </p:spPr>
        <p:txBody>
          <a:bodyPr/>
          <a:lstStyle>
            <a:lvl1pPr algn="l" defTabSz="914400" rtl="0" eaLnBrk="1" latinLnBrk="0" hangingPunct="1">
              <a:lnSpc>
                <a:spcPct val="90000"/>
              </a:lnSpc>
              <a:spcBef>
                <a:spcPct val="0"/>
              </a:spcBef>
              <a:buNone/>
              <a:defRPr sz="4000" kern="1200" cap="none" spc="-50">
                <a:solidFill>
                  <a:schemeClr val="accent1"/>
                </a:solidFill>
                <a:latin typeface="+mj-lt"/>
                <a:ea typeface="+mj-ea"/>
                <a:cs typeface="+mj-cs"/>
              </a:defRPr>
            </a:lvl1pPr>
          </a:lstStyle>
          <a:p>
            <a:pPr algn="ctr">
              <a:lnSpc>
                <a:spcPts val="4700"/>
              </a:lnSpc>
            </a:pPr>
            <a:r>
              <a:rPr lang="en-US" sz="4800" dirty="0">
                <a:solidFill>
                  <a:schemeClr val="accent2">
                    <a:lumMod val="75000"/>
                  </a:schemeClr>
                </a:solidFill>
              </a:rPr>
              <a:t>RED ZONE RISK </a:t>
            </a:r>
          </a:p>
        </p:txBody>
      </p:sp>
      <p:cxnSp>
        <p:nvCxnSpPr>
          <p:cNvPr id="14" name="Straight Arrow Connector 13"/>
          <p:cNvCxnSpPr/>
          <p:nvPr/>
        </p:nvCxnSpPr>
        <p:spPr>
          <a:xfrm flipV="1">
            <a:off x="1168400" y="3289300"/>
            <a:ext cx="2870200" cy="2070100"/>
          </a:xfrm>
          <a:prstGeom prst="straightConnector1">
            <a:avLst/>
          </a:prstGeom>
          <a:ln w="76200">
            <a:solidFill>
              <a:schemeClr val="accent3"/>
            </a:solidFill>
            <a:tailEnd type="arrow" w="med"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5626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1000"/>
                                        <p:tgtEl>
                                          <p:spTgt spid="2"/>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1000"/>
                                        <p:tgtEl>
                                          <p:spTgt spid="12"/>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1000"/>
                                        <p:tgtEl>
                                          <p:spTgt spid="10"/>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2" y="351123"/>
            <a:ext cx="10934701" cy="624427"/>
          </a:xfrm>
        </p:spPr>
        <p:txBody>
          <a:bodyPr/>
          <a:lstStyle/>
          <a:p>
            <a:r>
              <a:rPr lang="en-US" dirty="0"/>
              <a:t>Figuring Out Your Net Cash Flow</a:t>
            </a:r>
          </a:p>
        </p:txBody>
      </p:sp>
      <p:pic>
        <p:nvPicPr>
          <p:cNvPr id="4" name="Picture 3">
            <a:extLst>
              <a:ext uri="{FF2B5EF4-FFF2-40B4-BE49-F238E27FC236}">
                <a16:creationId xmlns:a16="http://schemas.microsoft.com/office/drawing/2014/main" id="{A046A953-806D-47CC-87E5-29CE06A54F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2" t="1717" r="1029" b="27431"/>
          <a:stretch/>
        </p:blipFill>
        <p:spPr>
          <a:xfrm rot="21383508">
            <a:off x="739100" y="1610542"/>
            <a:ext cx="10508566" cy="5865966"/>
          </a:xfrm>
          <a:prstGeom prst="rect">
            <a:avLst/>
          </a:prstGeom>
          <a:effectLst>
            <a:outerShdw blurRad="203200" dist="203200" dir="2700000" algn="tl" rotWithShape="0">
              <a:srgbClr val="000000">
                <a:alpha val="20000"/>
              </a:srgbClr>
            </a:outerShdw>
          </a:effectLst>
        </p:spPr>
      </p:pic>
      <p:sp>
        <p:nvSpPr>
          <p:cNvPr id="5" name="Title 1"/>
          <p:cNvSpPr txBox="1">
            <a:spLocks/>
          </p:cNvSpPr>
          <p:nvPr/>
        </p:nvSpPr>
        <p:spPr>
          <a:xfrm>
            <a:off x="620712" y="1049623"/>
            <a:ext cx="10934701" cy="624427"/>
          </a:xfrm>
          <a:prstGeom prst="rect">
            <a:avLst/>
          </a:prstGeom>
        </p:spPr>
        <p:txBody>
          <a:bodyPr/>
          <a:lstStyle>
            <a:lvl1pPr algn="l" defTabSz="914400" rtl="0" eaLnBrk="1" latinLnBrk="0" hangingPunct="1">
              <a:lnSpc>
                <a:spcPct val="90000"/>
              </a:lnSpc>
              <a:spcBef>
                <a:spcPct val="0"/>
              </a:spcBef>
              <a:buNone/>
              <a:defRPr sz="4000" kern="1200" cap="none" spc="-50">
                <a:solidFill>
                  <a:schemeClr val="bg1"/>
                </a:solidFill>
                <a:latin typeface="+mj-lt"/>
                <a:ea typeface="+mj-ea"/>
                <a:cs typeface="+mj-cs"/>
              </a:defRPr>
            </a:lvl1pPr>
          </a:lstStyle>
          <a:p>
            <a:r>
              <a:rPr lang="en-US" sz="2400" dirty="0">
                <a:solidFill>
                  <a:schemeClr val="accent3"/>
                </a:solidFill>
              </a:rPr>
              <a:t>Can you account for where your money goes?</a:t>
            </a:r>
          </a:p>
        </p:txBody>
      </p:sp>
    </p:spTree>
    <p:extLst>
      <p:ext uri="{BB962C8B-B14F-4D97-AF65-F5344CB8AC3E}">
        <p14:creationId xmlns:p14="http://schemas.microsoft.com/office/powerpoint/2010/main" val="4222379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077913" y="2125662"/>
            <a:ext cx="10057119" cy="4960937"/>
          </a:xfrm>
          <a:prstGeom prst="rect">
            <a:avLst/>
          </a:prstGeom>
        </p:spPr>
        <p:txBody>
          <a:bodyPr/>
          <a:lstStyle/>
          <a:p>
            <a:pPr>
              <a:lnSpc>
                <a:spcPts val="3000"/>
              </a:lnSpc>
              <a:spcAft>
                <a:spcPts val="800"/>
              </a:spcAft>
            </a:pPr>
            <a:r>
              <a:rPr lang="en-US" sz="2600" dirty="0"/>
              <a:t>Figure out your Net Cash Flow</a:t>
            </a:r>
          </a:p>
          <a:p>
            <a:pPr>
              <a:lnSpc>
                <a:spcPts val="3000"/>
              </a:lnSpc>
              <a:spcAft>
                <a:spcPts val="800"/>
              </a:spcAft>
            </a:pPr>
            <a:r>
              <a:rPr lang="en-US" sz="2600" dirty="0"/>
              <a:t>Total Monthly Income - Total monthly expenses = discretionary income </a:t>
            </a:r>
          </a:p>
          <a:p>
            <a:pPr>
              <a:lnSpc>
                <a:spcPts val="3000"/>
              </a:lnSpc>
              <a:spcAft>
                <a:spcPts val="800"/>
              </a:spcAft>
            </a:pPr>
            <a:r>
              <a:rPr lang="en-US" sz="2600" dirty="0"/>
              <a:t>How much of the discretionary income are you saving?</a:t>
            </a:r>
          </a:p>
          <a:p>
            <a:pPr>
              <a:lnSpc>
                <a:spcPts val="3000"/>
              </a:lnSpc>
              <a:spcAft>
                <a:spcPts val="800"/>
              </a:spcAft>
            </a:pPr>
            <a:r>
              <a:rPr lang="en-US" sz="2600" dirty="0"/>
              <a:t>Figure out your Net Worth</a:t>
            </a:r>
          </a:p>
          <a:p>
            <a:pPr>
              <a:lnSpc>
                <a:spcPts val="3000"/>
              </a:lnSpc>
              <a:spcAft>
                <a:spcPts val="800"/>
              </a:spcAft>
            </a:pPr>
            <a:r>
              <a:rPr lang="en-US" sz="2600" dirty="0"/>
              <a:t>Total Assets - Total Liabilities = Net Worth</a:t>
            </a:r>
          </a:p>
          <a:p>
            <a:pPr>
              <a:lnSpc>
                <a:spcPts val="3000"/>
              </a:lnSpc>
              <a:spcAft>
                <a:spcPts val="800"/>
              </a:spcAft>
            </a:pPr>
            <a:r>
              <a:rPr lang="en-US" sz="2600" dirty="0"/>
              <a:t>Set a goal – 5 years, 10 Years </a:t>
            </a:r>
          </a:p>
          <a:p>
            <a:pPr>
              <a:lnSpc>
                <a:spcPts val="3000"/>
              </a:lnSpc>
              <a:spcAft>
                <a:spcPts val="800"/>
              </a:spcAft>
            </a:pPr>
            <a:r>
              <a:rPr lang="en-US" sz="2600" dirty="0"/>
              <a:t>Estate Plan – durable documents, beneficiaries</a:t>
            </a:r>
          </a:p>
        </p:txBody>
      </p:sp>
      <p:sp>
        <p:nvSpPr>
          <p:cNvPr id="2" name="Title 1"/>
          <p:cNvSpPr>
            <a:spLocks noGrp="1"/>
          </p:cNvSpPr>
          <p:nvPr>
            <p:ph type="title"/>
          </p:nvPr>
        </p:nvSpPr>
        <p:spPr/>
        <p:txBody>
          <a:bodyPr/>
          <a:lstStyle/>
          <a:p>
            <a:r>
              <a:rPr lang="en-US" dirty="0"/>
              <a:t>Next Steps</a:t>
            </a:r>
          </a:p>
        </p:txBody>
      </p:sp>
    </p:spTree>
    <p:extLst>
      <p:ext uri="{BB962C8B-B14F-4D97-AF65-F5344CB8AC3E}">
        <p14:creationId xmlns:p14="http://schemas.microsoft.com/office/powerpoint/2010/main" val="1404573048"/>
      </p:ext>
    </p:extLst>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8859" r="10905"/>
          <a:stretch/>
        </p:blipFill>
        <p:spPr>
          <a:xfrm>
            <a:off x="0" y="-39554"/>
            <a:ext cx="6083300" cy="6916823"/>
          </a:xfrm>
          <a:prstGeom prst="rect">
            <a:avLst/>
          </a:prstGeom>
        </p:spPr>
      </p:pic>
      <p:sp>
        <p:nvSpPr>
          <p:cNvPr id="9" name="Title 8"/>
          <p:cNvSpPr>
            <a:spLocks noGrp="1"/>
          </p:cNvSpPr>
          <p:nvPr>
            <p:ph type="title"/>
          </p:nvPr>
        </p:nvSpPr>
        <p:spPr>
          <a:xfrm>
            <a:off x="6508691" y="1671573"/>
            <a:ext cx="5446243" cy="711808"/>
          </a:xfrm>
        </p:spPr>
        <p:txBody>
          <a:bodyPr/>
          <a:lstStyle/>
          <a:p>
            <a:r>
              <a:rPr lang="en-US" sz="3400" dirty="0"/>
              <a:t>Tools for Tax Control</a:t>
            </a:r>
          </a:p>
        </p:txBody>
      </p:sp>
      <p:sp>
        <p:nvSpPr>
          <p:cNvPr id="3" name="Content Placeholder 2"/>
          <p:cNvSpPr>
            <a:spLocks noGrp="1"/>
          </p:cNvSpPr>
          <p:nvPr>
            <p:ph sz="quarter" idx="13"/>
          </p:nvPr>
        </p:nvSpPr>
        <p:spPr>
          <a:xfrm>
            <a:off x="6542557" y="2562909"/>
            <a:ext cx="5166843" cy="4134234"/>
          </a:xfrm>
          <a:prstGeom prst="rect">
            <a:avLst/>
          </a:prstGeom>
        </p:spPr>
        <p:txBody>
          <a:bodyPr>
            <a:noAutofit/>
          </a:bodyPr>
          <a:lstStyle/>
          <a:p>
            <a:pPr marL="320040" indent="-320040">
              <a:spcBef>
                <a:spcPts val="500"/>
              </a:spcBef>
              <a:spcAft>
                <a:spcPts val="500"/>
              </a:spcAft>
              <a:buFont typeface="Arial"/>
              <a:buChar char="•"/>
            </a:pPr>
            <a:r>
              <a:rPr lang="en-US" sz="2000" dirty="0"/>
              <a:t>Diversify among Account Types</a:t>
            </a:r>
          </a:p>
          <a:p>
            <a:pPr marL="320040" lvl="1" indent="-320040">
              <a:lnSpc>
                <a:spcPts val="2400"/>
              </a:lnSpc>
              <a:spcBef>
                <a:spcPts val="500"/>
              </a:spcBef>
              <a:spcAft>
                <a:spcPts val="500"/>
              </a:spcAft>
              <a:buFont typeface="Arial"/>
              <a:buChar char="•"/>
            </a:pPr>
            <a:r>
              <a:rPr lang="en-US" sz="2000" dirty="0"/>
              <a:t>IRA </a:t>
            </a:r>
          </a:p>
          <a:p>
            <a:pPr marL="320040" lvl="1" indent="-320040">
              <a:lnSpc>
                <a:spcPts val="2400"/>
              </a:lnSpc>
              <a:spcBef>
                <a:spcPts val="500"/>
              </a:spcBef>
              <a:spcAft>
                <a:spcPts val="500"/>
              </a:spcAft>
              <a:buFont typeface="Arial"/>
              <a:buChar char="•"/>
            </a:pPr>
            <a:r>
              <a:rPr lang="en-US" sz="2000" dirty="0"/>
              <a:t>Roth including Roth Conversions</a:t>
            </a:r>
          </a:p>
          <a:p>
            <a:pPr marL="320040" lvl="1" indent="-320040">
              <a:lnSpc>
                <a:spcPts val="2400"/>
              </a:lnSpc>
              <a:spcBef>
                <a:spcPts val="500"/>
              </a:spcBef>
              <a:spcAft>
                <a:spcPts val="500"/>
              </a:spcAft>
              <a:buFont typeface="Arial"/>
              <a:buChar char="•"/>
            </a:pPr>
            <a:r>
              <a:rPr lang="en-US" sz="2000" dirty="0"/>
              <a:t>Non-Qualified (Taxable)</a:t>
            </a:r>
          </a:p>
          <a:p>
            <a:pPr marL="320040" indent="-320040">
              <a:spcBef>
                <a:spcPts val="500"/>
              </a:spcBef>
              <a:spcAft>
                <a:spcPts val="500"/>
              </a:spcAft>
              <a:buFont typeface="Arial"/>
              <a:buChar char="•"/>
            </a:pPr>
            <a:r>
              <a:rPr lang="en-US" sz="2000" dirty="0"/>
              <a:t>Use Tax Deferred Products where appropriate</a:t>
            </a:r>
          </a:p>
          <a:p>
            <a:pPr marL="320040" indent="-320040">
              <a:spcBef>
                <a:spcPts val="500"/>
              </a:spcBef>
              <a:spcAft>
                <a:spcPts val="500"/>
              </a:spcAft>
              <a:buFont typeface="Arial"/>
              <a:buChar char="•"/>
            </a:pPr>
            <a:r>
              <a:rPr lang="en-US" sz="2000" dirty="0"/>
              <a:t>Properly Blend Withdrawals from different accounts</a:t>
            </a:r>
          </a:p>
          <a:p>
            <a:pPr marL="320040" indent="-320040">
              <a:spcBef>
                <a:spcPts val="500"/>
              </a:spcBef>
              <a:spcAft>
                <a:spcPts val="500"/>
              </a:spcAft>
              <a:buFont typeface="Arial"/>
              <a:buChar char="•"/>
            </a:pPr>
            <a:r>
              <a:rPr lang="en-US" sz="2000" dirty="0"/>
              <a:t>Consider which assets should be held in which account type</a:t>
            </a:r>
          </a:p>
        </p:txBody>
      </p:sp>
      <p:sp>
        <p:nvSpPr>
          <p:cNvPr id="5" name="Title 1"/>
          <p:cNvSpPr txBox="1">
            <a:spLocks/>
          </p:cNvSpPr>
          <p:nvPr/>
        </p:nvSpPr>
        <p:spPr>
          <a:xfrm>
            <a:off x="469900" y="272816"/>
            <a:ext cx="5281298" cy="1644884"/>
          </a:xfrm>
          <a:prstGeom prst="rect">
            <a:avLst/>
          </a:prstGeom>
        </p:spPr>
        <p:txBody>
          <a:bodyPr vert="horz"/>
          <a:lstStyle>
            <a:lvl1pPr algn="l" defTabSz="914400" rtl="0" eaLnBrk="1" latinLnBrk="0" hangingPunct="1">
              <a:lnSpc>
                <a:spcPct val="90000"/>
              </a:lnSpc>
              <a:spcBef>
                <a:spcPct val="0"/>
              </a:spcBef>
              <a:buNone/>
              <a:defRPr sz="4000" kern="1200" cap="none" spc="-50">
                <a:solidFill>
                  <a:schemeClr val="accent1"/>
                </a:solidFill>
                <a:latin typeface="+mj-lt"/>
                <a:ea typeface="+mj-ea"/>
                <a:cs typeface="+mj-cs"/>
              </a:defRPr>
            </a:lvl1pPr>
          </a:lstStyle>
          <a:p>
            <a:pPr algn="r">
              <a:lnSpc>
                <a:spcPts val="5380"/>
              </a:lnSpc>
            </a:pPr>
            <a:r>
              <a:rPr lang="en-US" sz="5200" dirty="0">
                <a:solidFill>
                  <a:schemeClr val="bg1"/>
                </a:solidFill>
                <a:effectLst>
                  <a:outerShdw blurRad="469900" dir="2700000" sx="102000" sy="102000" algn="tl" rotWithShape="0">
                    <a:srgbClr val="000000">
                      <a:alpha val="50000"/>
                    </a:srgbClr>
                  </a:outerShdw>
                </a:effectLst>
              </a:rPr>
              <a:t>What Have</a:t>
            </a:r>
          </a:p>
          <a:p>
            <a:pPr algn="r">
              <a:lnSpc>
                <a:spcPts val="5380"/>
              </a:lnSpc>
            </a:pPr>
            <a:r>
              <a:rPr lang="en-US" sz="5200" dirty="0">
                <a:solidFill>
                  <a:schemeClr val="bg1"/>
                </a:solidFill>
                <a:effectLst>
                  <a:outerShdw blurRad="469900" dir="2700000" sx="102000" sy="102000" algn="tl" rotWithShape="0">
                    <a:srgbClr val="000000">
                      <a:alpha val="50000"/>
                    </a:srgbClr>
                  </a:outerShdw>
                </a:effectLst>
              </a:rPr>
              <a:t>We Learned?</a:t>
            </a:r>
          </a:p>
        </p:txBody>
      </p:sp>
    </p:spTree>
    <p:extLst>
      <p:ext uri="{BB962C8B-B14F-4D97-AF65-F5344CB8AC3E}">
        <p14:creationId xmlns:p14="http://schemas.microsoft.com/office/powerpoint/2010/main" val="3700836392"/>
      </p:ext>
    </p:extLst>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759" y="1479316"/>
            <a:ext cx="9857439" cy="527284"/>
          </a:xfrm>
        </p:spPr>
        <p:txBody>
          <a:bodyPr>
            <a:noAutofit/>
          </a:bodyPr>
          <a:lstStyle/>
          <a:p>
            <a:r>
              <a:rPr lang="en-US" sz="3000" dirty="0"/>
              <a:t>What Is Your Vision for Retirement? </a:t>
            </a:r>
          </a:p>
        </p:txBody>
      </p:sp>
      <p:sp>
        <p:nvSpPr>
          <p:cNvPr id="3" name="Content Placeholder 2"/>
          <p:cNvSpPr>
            <a:spLocks noGrp="1"/>
          </p:cNvSpPr>
          <p:nvPr>
            <p:ph sz="quarter" idx="13"/>
          </p:nvPr>
        </p:nvSpPr>
        <p:spPr>
          <a:prstGeom prst="rect">
            <a:avLst/>
          </a:prstGeom>
        </p:spPr>
        <p:txBody>
          <a:bodyPr/>
          <a:lstStyle/>
          <a:p>
            <a:pPr marL="0" indent="0">
              <a:buNone/>
            </a:pPr>
            <a:endParaRPr lang="en-US" dirty="0"/>
          </a:p>
          <a:p>
            <a:endParaRPr lang="en-US" dirty="0"/>
          </a:p>
        </p:txBody>
      </p:sp>
      <p:sp>
        <p:nvSpPr>
          <p:cNvPr id="6" name="Title 1"/>
          <p:cNvSpPr txBox="1">
            <a:spLocks/>
          </p:cNvSpPr>
          <p:nvPr/>
        </p:nvSpPr>
        <p:spPr>
          <a:xfrm>
            <a:off x="1151559" y="641116"/>
            <a:ext cx="9857439" cy="793196"/>
          </a:xfrm>
          <a:prstGeom prst="rect">
            <a:avLst/>
          </a:prstGeom>
        </p:spPr>
        <p:txBody>
          <a:bodyPr vert="horz"/>
          <a:lstStyle>
            <a:lvl1pPr algn="l" defTabSz="914400" rtl="0" eaLnBrk="1" latinLnBrk="0" hangingPunct="1">
              <a:lnSpc>
                <a:spcPct val="90000"/>
              </a:lnSpc>
              <a:spcBef>
                <a:spcPct val="0"/>
              </a:spcBef>
              <a:buNone/>
              <a:defRPr sz="4000" kern="1200" cap="none" spc="-50">
                <a:solidFill>
                  <a:schemeClr val="accent1"/>
                </a:solidFill>
                <a:latin typeface="+mj-lt"/>
                <a:ea typeface="+mj-ea"/>
                <a:cs typeface="+mj-cs"/>
              </a:defRPr>
            </a:lvl1pPr>
          </a:lstStyle>
          <a:p>
            <a:r>
              <a:rPr lang="en-US" sz="5000" dirty="0">
                <a:solidFill>
                  <a:schemeClr val="accent2"/>
                </a:solidFill>
              </a:rPr>
              <a:t>What Have We Learned?</a:t>
            </a:r>
          </a:p>
        </p:txBody>
      </p:sp>
      <p:graphicFrame>
        <p:nvGraphicFramePr>
          <p:cNvPr id="7" name="Table 6"/>
          <p:cNvGraphicFramePr>
            <a:graphicFrameLocks noGrp="1"/>
          </p:cNvGraphicFramePr>
          <p:nvPr>
            <p:extLst>
              <p:ext uri="{D42A27DB-BD31-4B8C-83A1-F6EECF244321}">
                <p14:modId xmlns:p14="http://schemas.microsoft.com/office/powerpoint/2010/main" val="3996284238"/>
              </p:ext>
            </p:extLst>
          </p:nvPr>
        </p:nvGraphicFramePr>
        <p:xfrm>
          <a:off x="1077913" y="2104904"/>
          <a:ext cx="9926022" cy="3997646"/>
        </p:xfrm>
        <a:graphic>
          <a:graphicData uri="http://schemas.openxmlformats.org/drawingml/2006/table">
            <a:tbl>
              <a:tblPr firstRow="1" bandRow="1">
                <a:tableStyleId>{5C22544A-7EE6-4342-B048-85BDC9FD1C3A}</a:tableStyleId>
              </a:tblPr>
              <a:tblGrid>
                <a:gridCol w="3308674">
                  <a:extLst>
                    <a:ext uri="{9D8B030D-6E8A-4147-A177-3AD203B41FA5}">
                      <a16:colId xmlns:a16="http://schemas.microsoft.com/office/drawing/2014/main" val="20000"/>
                    </a:ext>
                  </a:extLst>
                </a:gridCol>
                <a:gridCol w="3308674">
                  <a:extLst>
                    <a:ext uri="{9D8B030D-6E8A-4147-A177-3AD203B41FA5}">
                      <a16:colId xmlns:a16="http://schemas.microsoft.com/office/drawing/2014/main" val="20001"/>
                    </a:ext>
                  </a:extLst>
                </a:gridCol>
                <a:gridCol w="3308674">
                  <a:extLst>
                    <a:ext uri="{9D8B030D-6E8A-4147-A177-3AD203B41FA5}">
                      <a16:colId xmlns:a16="http://schemas.microsoft.com/office/drawing/2014/main" val="20002"/>
                    </a:ext>
                  </a:extLst>
                </a:gridCol>
              </a:tblGrid>
              <a:tr h="598649">
                <a:tc>
                  <a:txBody>
                    <a:bodyPr/>
                    <a:lstStyle/>
                    <a:p>
                      <a:pPr algn="ctr"/>
                      <a:r>
                        <a:rPr lang="en-US" sz="2400" dirty="0"/>
                        <a:t>LIFE</a:t>
                      </a:r>
                    </a:p>
                  </a:txBody>
                  <a:tcPr anchor="ctr"/>
                </a:tc>
                <a:tc>
                  <a:txBody>
                    <a:bodyPr/>
                    <a:lstStyle/>
                    <a:p>
                      <a:pPr algn="ctr"/>
                      <a:r>
                        <a:rPr lang="en-US" dirty="0"/>
                        <a:t>RESULTS</a:t>
                      </a:r>
                    </a:p>
                  </a:txBody>
                  <a:tcPr anchor="ctr"/>
                </a:tc>
                <a:tc>
                  <a:txBody>
                    <a:bodyPr/>
                    <a:lstStyle/>
                    <a:p>
                      <a:pPr algn="ctr"/>
                      <a:r>
                        <a:rPr lang="en-US" dirty="0"/>
                        <a:t>TOOLS</a:t>
                      </a:r>
                    </a:p>
                  </a:txBody>
                  <a:tcPr anchor="ctr"/>
                </a:tc>
                <a:extLst>
                  <a:ext uri="{0D108BD9-81ED-4DB2-BD59-A6C34878D82A}">
                    <a16:rowId xmlns:a16="http://schemas.microsoft.com/office/drawing/2014/main" val="10000"/>
                  </a:ext>
                </a:extLst>
              </a:tr>
              <a:tr h="485571">
                <a:tc>
                  <a:txBody>
                    <a:bodyPr/>
                    <a:lstStyle/>
                    <a:p>
                      <a:pPr algn="ctr"/>
                      <a:r>
                        <a:rPr lang="en-US" dirty="0"/>
                        <a:t>Health</a:t>
                      </a:r>
                    </a:p>
                  </a:txBody>
                  <a:tcPr anchor="ctr"/>
                </a:tc>
                <a:tc>
                  <a:txBody>
                    <a:bodyPr/>
                    <a:lstStyle/>
                    <a:p>
                      <a:pPr algn="ctr"/>
                      <a:r>
                        <a:rPr lang="en-US" dirty="0"/>
                        <a:t>Income</a:t>
                      </a:r>
                    </a:p>
                  </a:txBody>
                  <a:tcPr anchor="ctr"/>
                </a:tc>
                <a:tc>
                  <a:txBody>
                    <a:bodyPr/>
                    <a:lstStyle/>
                    <a:p>
                      <a:pPr algn="ctr"/>
                      <a:r>
                        <a:rPr lang="en-US" dirty="0"/>
                        <a:t>Social Security</a:t>
                      </a:r>
                    </a:p>
                  </a:txBody>
                  <a:tcPr anchor="ctr"/>
                </a:tc>
                <a:extLst>
                  <a:ext uri="{0D108BD9-81ED-4DB2-BD59-A6C34878D82A}">
                    <a16:rowId xmlns:a16="http://schemas.microsoft.com/office/drawing/2014/main" val="10001"/>
                  </a:ext>
                </a:extLst>
              </a:tr>
              <a:tr h="485571">
                <a:tc>
                  <a:txBody>
                    <a:bodyPr/>
                    <a:lstStyle/>
                    <a:p>
                      <a:pPr algn="ctr"/>
                      <a:r>
                        <a:rPr lang="en-US" dirty="0"/>
                        <a:t>Security</a:t>
                      </a:r>
                    </a:p>
                  </a:txBody>
                  <a:tcPr anchor="ctr"/>
                </a:tc>
                <a:tc>
                  <a:txBody>
                    <a:bodyPr/>
                    <a:lstStyle/>
                    <a:p>
                      <a:pPr algn="ctr"/>
                      <a:r>
                        <a:rPr lang="en-US" dirty="0"/>
                        <a:t>Retirement Income</a:t>
                      </a:r>
                    </a:p>
                  </a:txBody>
                  <a:tcPr anchor="ctr"/>
                </a:tc>
                <a:tc>
                  <a:txBody>
                    <a:bodyPr/>
                    <a:lstStyle/>
                    <a:p>
                      <a:pPr algn="ctr"/>
                      <a:r>
                        <a:rPr lang="en-US" dirty="0"/>
                        <a:t>Pension</a:t>
                      </a:r>
                    </a:p>
                  </a:txBody>
                  <a:tcPr anchor="ctr"/>
                </a:tc>
                <a:extLst>
                  <a:ext uri="{0D108BD9-81ED-4DB2-BD59-A6C34878D82A}">
                    <a16:rowId xmlns:a16="http://schemas.microsoft.com/office/drawing/2014/main" val="10002"/>
                  </a:ext>
                </a:extLst>
              </a:tr>
              <a:tr h="485571">
                <a:tc>
                  <a:txBody>
                    <a:bodyPr/>
                    <a:lstStyle/>
                    <a:p>
                      <a:pPr algn="ctr"/>
                      <a:r>
                        <a:rPr lang="en-US" dirty="0"/>
                        <a:t>Quality</a:t>
                      </a:r>
                    </a:p>
                  </a:txBody>
                  <a:tcPr anchor="ctr"/>
                </a:tc>
                <a:tc>
                  <a:txBody>
                    <a:bodyPr/>
                    <a:lstStyle/>
                    <a:p>
                      <a:pPr algn="ctr"/>
                      <a:r>
                        <a:rPr lang="en-US" dirty="0"/>
                        <a:t>Security</a:t>
                      </a:r>
                    </a:p>
                  </a:txBody>
                  <a:tcPr anchor="ctr"/>
                </a:tc>
                <a:tc>
                  <a:txBody>
                    <a:bodyPr/>
                    <a:lstStyle/>
                    <a:p>
                      <a:pPr algn="ctr"/>
                      <a:r>
                        <a:rPr lang="en-US" dirty="0"/>
                        <a:t>Savings</a:t>
                      </a:r>
                    </a:p>
                  </a:txBody>
                  <a:tcPr anchor="ctr"/>
                </a:tc>
                <a:extLst>
                  <a:ext uri="{0D108BD9-81ED-4DB2-BD59-A6C34878D82A}">
                    <a16:rowId xmlns:a16="http://schemas.microsoft.com/office/drawing/2014/main" val="10003"/>
                  </a:ext>
                </a:extLst>
              </a:tr>
              <a:tr h="485571">
                <a:tc>
                  <a:txBody>
                    <a:bodyPr/>
                    <a:lstStyle/>
                    <a:p>
                      <a:pPr algn="ctr"/>
                      <a:r>
                        <a:rPr lang="en-US" dirty="0"/>
                        <a:t>Travel</a:t>
                      </a:r>
                    </a:p>
                  </a:txBody>
                  <a:tcPr anchor="ctr"/>
                </a:tc>
                <a:tc>
                  <a:txBody>
                    <a:bodyPr/>
                    <a:lstStyle/>
                    <a:p>
                      <a:pPr algn="ctr"/>
                      <a:r>
                        <a:rPr lang="en-US" dirty="0"/>
                        <a:t>Liquidity</a:t>
                      </a:r>
                    </a:p>
                  </a:txBody>
                  <a:tcPr anchor="ctr"/>
                </a:tc>
                <a:tc>
                  <a:txBody>
                    <a:bodyPr/>
                    <a:lstStyle/>
                    <a:p>
                      <a:pPr algn="ctr"/>
                      <a:r>
                        <a:rPr lang="en-US" dirty="0"/>
                        <a:t>401(k)</a:t>
                      </a:r>
                    </a:p>
                  </a:txBody>
                  <a:tcPr anchor="ctr"/>
                </a:tc>
                <a:extLst>
                  <a:ext uri="{0D108BD9-81ED-4DB2-BD59-A6C34878D82A}">
                    <a16:rowId xmlns:a16="http://schemas.microsoft.com/office/drawing/2014/main" val="10004"/>
                  </a:ext>
                </a:extLst>
              </a:tr>
              <a:tr h="485571">
                <a:tc>
                  <a:txBody>
                    <a:bodyPr/>
                    <a:lstStyle/>
                    <a:p>
                      <a:pPr algn="ctr"/>
                      <a:r>
                        <a:rPr lang="en-US" dirty="0"/>
                        <a:t>Family</a:t>
                      </a:r>
                    </a:p>
                  </a:txBody>
                  <a:tcPr anchor="ctr"/>
                </a:tc>
                <a:tc>
                  <a:txBody>
                    <a:bodyPr/>
                    <a:lstStyle/>
                    <a:p>
                      <a:pPr algn="ctr"/>
                      <a:r>
                        <a:rPr lang="en-US" dirty="0"/>
                        <a:t>Interest</a:t>
                      </a:r>
                    </a:p>
                  </a:txBody>
                  <a:tcPr anchor="ctr"/>
                </a:tc>
                <a:tc>
                  <a:txBody>
                    <a:bodyPr/>
                    <a:lstStyle/>
                    <a:p>
                      <a:pPr algn="ctr"/>
                      <a:r>
                        <a:rPr lang="en-US" dirty="0"/>
                        <a:t>CD/Stock/Bond/MF</a:t>
                      </a:r>
                    </a:p>
                  </a:txBody>
                  <a:tcPr anchor="ctr"/>
                </a:tc>
                <a:extLst>
                  <a:ext uri="{0D108BD9-81ED-4DB2-BD59-A6C34878D82A}">
                    <a16:rowId xmlns:a16="http://schemas.microsoft.com/office/drawing/2014/main" val="10005"/>
                  </a:ext>
                </a:extLst>
              </a:tr>
              <a:tr h="485571">
                <a:tc>
                  <a:txBody>
                    <a:bodyPr/>
                    <a:lstStyle/>
                    <a:p>
                      <a:pPr algn="ctr"/>
                      <a:r>
                        <a:rPr lang="en-US" dirty="0"/>
                        <a:t>Faith</a:t>
                      </a:r>
                    </a:p>
                  </a:txBody>
                  <a:tcPr anchor="ctr"/>
                </a:tc>
                <a:tc>
                  <a:txBody>
                    <a:bodyPr/>
                    <a:lstStyle/>
                    <a:p>
                      <a:pPr algn="ctr"/>
                      <a:r>
                        <a:rPr lang="en-US" dirty="0"/>
                        <a:t>Dividends</a:t>
                      </a:r>
                    </a:p>
                  </a:txBody>
                  <a:tcPr anchor="ctr"/>
                </a:tc>
                <a:tc>
                  <a:txBody>
                    <a:bodyPr/>
                    <a:lstStyle/>
                    <a:p>
                      <a:pPr algn="ctr"/>
                      <a:r>
                        <a:rPr lang="en-US" dirty="0"/>
                        <a:t>Annuity</a:t>
                      </a:r>
                    </a:p>
                  </a:txBody>
                  <a:tcPr anchor="ctr"/>
                </a:tc>
                <a:extLst>
                  <a:ext uri="{0D108BD9-81ED-4DB2-BD59-A6C34878D82A}">
                    <a16:rowId xmlns:a16="http://schemas.microsoft.com/office/drawing/2014/main" val="10006"/>
                  </a:ext>
                </a:extLst>
              </a:tr>
              <a:tr h="485571">
                <a:tc>
                  <a:txBody>
                    <a:bodyPr/>
                    <a:lstStyle/>
                    <a:p>
                      <a:pPr algn="ctr"/>
                      <a:r>
                        <a:rPr lang="en-US" dirty="0"/>
                        <a:t>Golf</a:t>
                      </a:r>
                    </a:p>
                  </a:txBody>
                  <a:tcPr anchor="ctr"/>
                </a:tc>
                <a:tc>
                  <a:txBody>
                    <a:bodyPr/>
                    <a:lstStyle/>
                    <a:p>
                      <a:pPr algn="ctr"/>
                      <a:endParaRPr lang="en-US" dirty="0"/>
                    </a:p>
                  </a:txBody>
                  <a:tcPr anchor="ctr"/>
                </a:tc>
                <a:tc>
                  <a:txBody>
                    <a:bodyPr/>
                    <a:lstStyle/>
                    <a:p>
                      <a:pPr algn="ctr"/>
                      <a:r>
                        <a:rPr lang="en-US" dirty="0"/>
                        <a:t>Real Estate</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32309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1757" y="1908215"/>
            <a:ext cx="4675385" cy="746086"/>
          </a:xfrm>
        </p:spPr>
        <p:txBody>
          <a:bodyPr>
            <a:noAutofit/>
          </a:bodyPr>
          <a:lstStyle/>
          <a:p>
            <a:r>
              <a:rPr lang="en-US" sz="6400" spc="-200" dirty="0"/>
              <a:t>Thank You!</a:t>
            </a:r>
          </a:p>
        </p:txBody>
      </p:sp>
      <p:sp>
        <p:nvSpPr>
          <p:cNvPr id="3" name="Content Placeholder 2"/>
          <p:cNvSpPr>
            <a:spLocks noGrp="1"/>
          </p:cNvSpPr>
          <p:nvPr>
            <p:ph sz="quarter" idx="13"/>
          </p:nvPr>
        </p:nvSpPr>
        <p:spPr>
          <a:xfrm>
            <a:off x="6555257" y="3219066"/>
            <a:ext cx="5025556" cy="3143634"/>
          </a:xfrm>
          <a:prstGeom prst="rect">
            <a:avLst/>
          </a:prstGeom>
        </p:spPr>
        <p:txBody>
          <a:bodyPr>
            <a:noAutofit/>
          </a:bodyPr>
          <a:lstStyle/>
          <a:p>
            <a:pPr marL="0" indent="0">
              <a:lnSpc>
                <a:spcPts val="1800"/>
              </a:lnSpc>
              <a:spcAft>
                <a:spcPts val="1000"/>
              </a:spcAft>
              <a:buNone/>
            </a:pPr>
            <a:r>
              <a:rPr lang="en-US" sz="2300" b="1" dirty="0">
                <a:solidFill>
                  <a:schemeClr val="accent1"/>
                </a:solidFill>
              </a:rPr>
              <a:t>Name</a:t>
            </a:r>
            <a:endParaRPr lang="en-US" sz="2000" dirty="0"/>
          </a:p>
          <a:p>
            <a:pPr marL="0" indent="0">
              <a:lnSpc>
                <a:spcPts val="1800"/>
              </a:lnSpc>
              <a:spcAft>
                <a:spcPts val="1000"/>
              </a:spcAft>
              <a:buNone/>
            </a:pPr>
            <a:endParaRPr lang="en-US" sz="2000" dirty="0"/>
          </a:p>
          <a:p>
            <a:pPr marL="0" indent="0">
              <a:lnSpc>
                <a:spcPts val="1800"/>
              </a:lnSpc>
              <a:spcAft>
                <a:spcPts val="1000"/>
              </a:spcAft>
              <a:buNone/>
            </a:pPr>
            <a:r>
              <a:rPr lang="en-US" sz="2000" dirty="0"/>
              <a:t>Email:</a:t>
            </a:r>
          </a:p>
          <a:p>
            <a:pPr marL="0" indent="0">
              <a:lnSpc>
                <a:spcPts val="1800"/>
              </a:lnSpc>
              <a:spcAft>
                <a:spcPts val="1000"/>
              </a:spcAft>
              <a:buNone/>
            </a:pPr>
            <a:r>
              <a:rPr lang="en-US" sz="2000" dirty="0"/>
              <a:t>Phone:</a:t>
            </a:r>
          </a:p>
          <a:p>
            <a:pPr marL="0" indent="0">
              <a:lnSpc>
                <a:spcPts val="1800"/>
              </a:lnSpc>
              <a:spcAft>
                <a:spcPts val="1000"/>
              </a:spcAft>
              <a:buNone/>
            </a:pPr>
            <a:r>
              <a:rPr lang="en-US" sz="2000" dirty="0"/>
              <a:t>Address:</a:t>
            </a:r>
          </a:p>
          <a:p>
            <a:pPr marL="0" indent="0">
              <a:lnSpc>
                <a:spcPts val="1800"/>
              </a:lnSpc>
              <a:spcAft>
                <a:spcPts val="1000"/>
              </a:spcAft>
              <a:buNone/>
            </a:pPr>
            <a:endParaRPr lang="en-US" sz="2000" dirty="0"/>
          </a:p>
          <a:p>
            <a:pPr marL="0" indent="0">
              <a:lnSpc>
                <a:spcPts val="1800"/>
              </a:lnSpc>
              <a:spcAft>
                <a:spcPts val="1000"/>
              </a:spcAft>
              <a:buNone/>
            </a:pPr>
            <a:endParaRPr lang="en-US" sz="2000" dirty="0"/>
          </a:p>
        </p:txBody>
      </p:sp>
      <p:pic>
        <p:nvPicPr>
          <p:cNvPr id="6" name="Picture 5" descr="Smile_thanks_206813521.jpg"/>
          <p:cNvPicPr>
            <a:picLocks noChangeAspect="1"/>
          </p:cNvPicPr>
          <p:nvPr/>
        </p:nvPicPr>
        <p:blipFill rotWithShape="1">
          <a:blip r:embed="rId3">
            <a:extLst>
              <a:ext uri="{28A0092B-C50C-407E-A947-70E740481C1C}">
                <a14:useLocalDpi xmlns:a14="http://schemas.microsoft.com/office/drawing/2010/main" val="0"/>
              </a:ext>
            </a:extLst>
          </a:blip>
          <a:srcRect l="34890" r="9218" b="5484"/>
          <a:stretch/>
        </p:blipFill>
        <p:spPr>
          <a:xfrm>
            <a:off x="0" y="0"/>
            <a:ext cx="6083300" cy="6858000"/>
          </a:xfrm>
          <a:prstGeom prst="rect">
            <a:avLst/>
          </a:prstGeom>
        </p:spPr>
      </p:pic>
    </p:spTree>
    <p:extLst>
      <p:ext uri="{BB962C8B-B14F-4D97-AF65-F5344CB8AC3E}">
        <p14:creationId xmlns:p14="http://schemas.microsoft.com/office/powerpoint/2010/main" val="19485734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211648" y="1371192"/>
            <a:ext cx="10073505" cy="4793223"/>
            <a:chOff x="696027" y="1360129"/>
            <a:chExt cx="11201003" cy="4858774"/>
          </a:xfrm>
          <a:solidFill>
            <a:schemeClr val="accent2"/>
          </a:solidFill>
        </p:grpSpPr>
        <p:sp>
          <p:nvSpPr>
            <p:cNvPr id="18" name="Rectangle 17"/>
            <p:cNvSpPr/>
            <p:nvPr userDrawn="1"/>
          </p:nvSpPr>
          <p:spPr>
            <a:xfrm>
              <a:off x="696027" y="1360129"/>
              <a:ext cx="3572809" cy="4858774"/>
            </a:xfrm>
            <a:prstGeom prst="rect">
              <a:avLst/>
            </a:prstGeom>
            <a:grpFill/>
            <a:ln>
              <a:noFill/>
            </a:ln>
            <a:effectLst>
              <a:outerShdw blurRad="387350" dist="50800" dir="2700000" algn="tl"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4510124" y="1360129"/>
              <a:ext cx="3572809" cy="4858774"/>
            </a:xfrm>
            <a:prstGeom prst="rect">
              <a:avLst/>
            </a:prstGeom>
            <a:grpFill/>
            <a:ln>
              <a:noFill/>
            </a:ln>
            <a:effectLst>
              <a:outerShdw blurRad="387350" dist="50800" dir="2700000" algn="tl"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userDrawn="1"/>
          </p:nvSpPr>
          <p:spPr>
            <a:xfrm>
              <a:off x="8324221" y="1360129"/>
              <a:ext cx="3572809" cy="4858774"/>
            </a:xfrm>
            <a:prstGeom prst="rect">
              <a:avLst/>
            </a:prstGeom>
            <a:grpFill/>
            <a:ln>
              <a:noFill/>
            </a:ln>
            <a:effectLst>
              <a:outerShdw blurRad="387350" dist="50800" dir="2700000" algn="tl"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077912" y="414623"/>
            <a:ext cx="10630055" cy="624427"/>
          </a:xfrm>
          <a:prstGeom prst="rect">
            <a:avLst/>
          </a:prstGeom>
        </p:spPr>
        <p:txBody>
          <a:bodyPr/>
          <a:lstStyle/>
          <a:p>
            <a:r>
              <a:rPr lang="en-US" dirty="0"/>
              <a:t>Length of Retirement</a:t>
            </a:r>
          </a:p>
        </p:txBody>
      </p:sp>
      <p:sp>
        <p:nvSpPr>
          <p:cNvPr id="6" name="TextBox 5"/>
          <p:cNvSpPr txBox="1"/>
          <p:nvPr/>
        </p:nvSpPr>
        <p:spPr>
          <a:xfrm>
            <a:off x="6959600" y="6353684"/>
            <a:ext cx="4337050" cy="369332"/>
          </a:xfrm>
          <a:prstGeom prst="rect">
            <a:avLst/>
          </a:prstGeom>
          <a:noFill/>
        </p:spPr>
        <p:txBody>
          <a:bodyPr wrap="square" rtlCol="0">
            <a:spAutoFit/>
          </a:bodyPr>
          <a:lstStyle/>
          <a:p>
            <a:pPr algn="r"/>
            <a:r>
              <a:rPr lang="en-US" dirty="0">
                <a:solidFill>
                  <a:schemeClr val="tx2">
                    <a:lumMod val="60000"/>
                    <a:lumOff val="40000"/>
                  </a:schemeClr>
                </a:solidFill>
              </a:rPr>
              <a:t> Source: Society of Actuaries 2016</a:t>
            </a:r>
          </a:p>
        </p:txBody>
      </p:sp>
      <p:sp>
        <p:nvSpPr>
          <p:cNvPr id="24" name="Content Placeholder 2"/>
          <p:cNvSpPr txBox="1">
            <a:spLocks/>
          </p:cNvSpPr>
          <p:nvPr/>
        </p:nvSpPr>
        <p:spPr>
          <a:xfrm>
            <a:off x="1481587" y="1947339"/>
            <a:ext cx="2743278" cy="3395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cap="none">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cap="none">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200"/>
              </a:lnSpc>
              <a:buFont typeface="Arial" panose="020B0604020202020204" pitchFamily="34" charset="0"/>
              <a:buNone/>
            </a:pPr>
            <a:r>
              <a:rPr lang="en-US" sz="3000" spc="-50" dirty="0">
                <a:solidFill>
                  <a:schemeClr val="bg1"/>
                </a:solidFill>
              </a:rPr>
              <a:t>A healthy </a:t>
            </a:r>
            <a:br>
              <a:rPr lang="en-US" sz="3000" spc="-50" dirty="0">
                <a:solidFill>
                  <a:schemeClr val="bg1"/>
                </a:solidFill>
              </a:rPr>
            </a:br>
            <a:r>
              <a:rPr lang="en-US" sz="3000" spc="-50" dirty="0">
                <a:solidFill>
                  <a:schemeClr val="bg1"/>
                </a:solidFill>
              </a:rPr>
              <a:t>65 year-old may expect to live 20 years or longer in retirement:</a:t>
            </a:r>
          </a:p>
        </p:txBody>
      </p:sp>
      <p:grpSp>
        <p:nvGrpSpPr>
          <p:cNvPr id="5" name="Group 4"/>
          <p:cNvGrpSpPr/>
          <p:nvPr/>
        </p:nvGrpSpPr>
        <p:grpSpPr>
          <a:xfrm>
            <a:off x="8316915" y="1718741"/>
            <a:ext cx="2717798" cy="4484736"/>
            <a:chOff x="8316915" y="1718741"/>
            <a:chExt cx="2717798" cy="4484736"/>
          </a:xfrm>
        </p:grpSpPr>
        <p:sp>
          <p:nvSpPr>
            <p:cNvPr id="26" name="Content Placeholder 11"/>
            <p:cNvSpPr txBox="1">
              <a:spLocks/>
            </p:cNvSpPr>
            <p:nvPr/>
          </p:nvSpPr>
          <p:spPr>
            <a:xfrm>
              <a:off x="8316915" y="3699940"/>
              <a:ext cx="2717798" cy="25035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cap="none">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cap="none">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500" b="1" dirty="0">
                  <a:solidFill>
                    <a:schemeClr val="bg1"/>
                  </a:solidFill>
                </a:rPr>
                <a:t>WOMEN</a:t>
              </a:r>
              <a:r>
                <a:rPr lang="en-US" sz="2500" dirty="0">
                  <a:solidFill>
                    <a:schemeClr val="bg1"/>
                  </a:solidFill>
                </a:rPr>
                <a:t>:  </a:t>
              </a:r>
            </a:p>
            <a:p>
              <a:pPr marL="0" indent="0" algn="ctr">
                <a:buFont typeface="Arial" panose="020B0604020202020204" pitchFamily="34" charset="0"/>
                <a:buNone/>
              </a:pPr>
              <a:r>
                <a:rPr lang="en-US" sz="2500" dirty="0">
                  <a:solidFill>
                    <a:schemeClr val="bg1"/>
                  </a:solidFill>
                </a:rPr>
                <a:t>64% living to age 85… </a:t>
              </a:r>
              <a:br>
                <a:rPr lang="en-US" sz="2500" dirty="0">
                  <a:solidFill>
                    <a:schemeClr val="bg1"/>
                  </a:solidFill>
                </a:rPr>
              </a:br>
              <a:r>
                <a:rPr lang="en-US" sz="2500" dirty="0">
                  <a:solidFill>
                    <a:schemeClr val="bg1"/>
                  </a:solidFill>
                </a:rPr>
                <a:t>		</a:t>
              </a:r>
            </a:p>
            <a:p>
              <a:pPr marL="0" indent="0" algn="ctr">
                <a:buFont typeface="Arial" panose="020B0604020202020204" pitchFamily="34" charset="0"/>
                <a:buNone/>
              </a:pPr>
              <a:r>
                <a:rPr lang="en-US" sz="2500" dirty="0">
                  <a:solidFill>
                    <a:schemeClr val="bg1"/>
                  </a:solidFill>
                </a:rPr>
                <a:t>45% to age 90</a:t>
              </a:r>
            </a:p>
          </p:txBody>
        </p:sp>
        <p:pic>
          <p:nvPicPr>
            <p:cNvPr id="27" name="Picture 26" descr="lad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2838" y="1718741"/>
              <a:ext cx="1907062" cy="1907062"/>
            </a:xfrm>
            <a:prstGeom prst="rect">
              <a:avLst/>
            </a:prstGeom>
          </p:spPr>
        </p:pic>
      </p:grpSp>
      <p:grpSp>
        <p:nvGrpSpPr>
          <p:cNvPr id="4" name="Group 3"/>
          <p:cNvGrpSpPr/>
          <p:nvPr/>
        </p:nvGrpSpPr>
        <p:grpSpPr>
          <a:xfrm>
            <a:off x="4918230" y="1718741"/>
            <a:ext cx="2781247" cy="4268836"/>
            <a:chOff x="4918230" y="1718741"/>
            <a:chExt cx="2781247" cy="4268836"/>
          </a:xfrm>
        </p:grpSpPr>
        <p:sp>
          <p:nvSpPr>
            <p:cNvPr id="25" name="Content Placeholder 10"/>
            <p:cNvSpPr txBox="1">
              <a:spLocks/>
            </p:cNvSpPr>
            <p:nvPr/>
          </p:nvSpPr>
          <p:spPr>
            <a:xfrm>
              <a:off x="4918230" y="3699940"/>
              <a:ext cx="2781247" cy="2287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cap="none">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cap="none">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cap="none">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500" b="1" dirty="0">
                  <a:solidFill>
                    <a:schemeClr val="bg1"/>
                  </a:solidFill>
                </a:rPr>
                <a:t>MEN: </a:t>
              </a:r>
            </a:p>
            <a:p>
              <a:pPr marL="0" indent="0" algn="ctr">
                <a:buFont typeface="Arial" panose="020B0604020202020204" pitchFamily="34" charset="0"/>
                <a:buNone/>
              </a:pPr>
              <a:r>
                <a:rPr lang="en-US" sz="2500" dirty="0">
                  <a:solidFill>
                    <a:schemeClr val="bg1"/>
                  </a:solidFill>
                </a:rPr>
                <a:t>54% living to age 85… </a:t>
              </a:r>
              <a:br>
                <a:rPr lang="en-US" sz="2500" dirty="0">
                  <a:solidFill>
                    <a:schemeClr val="bg1"/>
                  </a:solidFill>
                </a:rPr>
              </a:br>
              <a:r>
                <a:rPr lang="en-US" sz="2500" dirty="0">
                  <a:solidFill>
                    <a:schemeClr val="bg1"/>
                  </a:solidFill>
                </a:rPr>
                <a:t>		</a:t>
              </a:r>
            </a:p>
            <a:p>
              <a:pPr marL="0" indent="0" algn="ctr">
                <a:buFont typeface="Arial" panose="020B0604020202020204" pitchFamily="34" charset="0"/>
                <a:buNone/>
              </a:pPr>
              <a:r>
                <a:rPr lang="en-US" sz="2500" dirty="0">
                  <a:solidFill>
                    <a:schemeClr val="bg1"/>
                  </a:solidFill>
                </a:rPr>
                <a:t>34% to age 90</a:t>
              </a: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653" y="1718741"/>
              <a:ext cx="1907062" cy="1907062"/>
            </a:xfrm>
            <a:prstGeom prst="rect">
              <a:avLst/>
            </a:prstGeom>
          </p:spPr>
        </p:pic>
      </p:grpSp>
    </p:spTree>
    <p:extLst>
      <p:ext uri="{BB962C8B-B14F-4D97-AF65-F5344CB8AC3E}">
        <p14:creationId xmlns:p14="http://schemas.microsoft.com/office/powerpoint/2010/main" val="4139380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strVal val="#ppt_w*0.70"/>
                                          </p:val>
                                        </p:tav>
                                        <p:tav tm="100000">
                                          <p:val>
                                            <p:strVal val="#ppt_w"/>
                                          </p:val>
                                        </p:tav>
                                      </p:tavLst>
                                    </p:anim>
                                    <p:anim calcmode="lin" valueType="num">
                                      <p:cBhvr>
                                        <p:cTn id="8" dur="500" fill="hold"/>
                                        <p:tgtEl>
                                          <p:spTgt spid="24"/>
                                        </p:tgtEl>
                                        <p:attrNameLst>
                                          <p:attrName>ppt_h</p:attrName>
                                        </p:attrNameLst>
                                      </p:cBhvr>
                                      <p:tavLst>
                                        <p:tav tm="0">
                                          <p:val>
                                            <p:strVal val="#ppt_h"/>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strVal val="#ppt_w*0.70"/>
                                          </p:val>
                                        </p:tav>
                                        <p:tav tm="100000">
                                          <p:val>
                                            <p:strVal val="#ppt_w"/>
                                          </p:val>
                                        </p:tav>
                                      </p:tavLst>
                                    </p:anim>
                                    <p:anim calcmode="lin" valueType="num">
                                      <p:cBhvr>
                                        <p:cTn id="14" dur="500" fill="hold"/>
                                        <p:tgtEl>
                                          <p:spTgt spid="4"/>
                                        </p:tgtEl>
                                        <p:attrNameLst>
                                          <p:attrName>ppt_h</p:attrName>
                                        </p:attrNameLst>
                                      </p:cBhvr>
                                      <p:tavLst>
                                        <p:tav tm="0">
                                          <p:val>
                                            <p:strVal val="#ppt_h"/>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5"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strVal val="#ppt_w*0.7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What is Your Vision for Retirement? </a:t>
            </a:r>
          </a:p>
        </p:txBody>
      </p:sp>
      <p:graphicFrame>
        <p:nvGraphicFramePr>
          <p:cNvPr id="4" name="Table 3"/>
          <p:cNvGraphicFramePr>
            <a:graphicFrameLocks noGrp="1"/>
          </p:cNvGraphicFramePr>
          <p:nvPr>
            <p:extLst>
              <p:ext uri="{D42A27DB-BD31-4B8C-83A1-F6EECF244321}">
                <p14:modId xmlns:p14="http://schemas.microsoft.com/office/powerpoint/2010/main" val="206737198"/>
              </p:ext>
            </p:extLst>
          </p:nvPr>
        </p:nvGraphicFramePr>
        <p:xfrm>
          <a:off x="1077913" y="1901704"/>
          <a:ext cx="9926022" cy="3997646"/>
        </p:xfrm>
        <a:graphic>
          <a:graphicData uri="http://schemas.openxmlformats.org/drawingml/2006/table">
            <a:tbl>
              <a:tblPr firstRow="1" bandRow="1">
                <a:tableStyleId>{5C22544A-7EE6-4342-B048-85BDC9FD1C3A}</a:tableStyleId>
              </a:tblPr>
              <a:tblGrid>
                <a:gridCol w="3308674">
                  <a:extLst>
                    <a:ext uri="{9D8B030D-6E8A-4147-A177-3AD203B41FA5}">
                      <a16:colId xmlns:a16="http://schemas.microsoft.com/office/drawing/2014/main" val="20000"/>
                    </a:ext>
                  </a:extLst>
                </a:gridCol>
                <a:gridCol w="3308674">
                  <a:extLst>
                    <a:ext uri="{9D8B030D-6E8A-4147-A177-3AD203B41FA5}">
                      <a16:colId xmlns:a16="http://schemas.microsoft.com/office/drawing/2014/main" val="20001"/>
                    </a:ext>
                  </a:extLst>
                </a:gridCol>
                <a:gridCol w="3308674">
                  <a:extLst>
                    <a:ext uri="{9D8B030D-6E8A-4147-A177-3AD203B41FA5}">
                      <a16:colId xmlns:a16="http://schemas.microsoft.com/office/drawing/2014/main" val="20002"/>
                    </a:ext>
                  </a:extLst>
                </a:gridCol>
              </a:tblGrid>
              <a:tr h="598649">
                <a:tc>
                  <a:txBody>
                    <a:bodyPr/>
                    <a:lstStyle/>
                    <a:p>
                      <a:pPr algn="ctr"/>
                      <a:r>
                        <a:rPr lang="en-US" sz="2400" dirty="0"/>
                        <a:t>LIFE</a:t>
                      </a:r>
                    </a:p>
                  </a:txBody>
                  <a:tcPr anchor="ctr"/>
                </a:tc>
                <a:tc>
                  <a:txBody>
                    <a:bodyPr/>
                    <a:lstStyle/>
                    <a:p>
                      <a:pPr algn="ctr"/>
                      <a:r>
                        <a:rPr lang="en-US" dirty="0"/>
                        <a:t>RESULTS</a:t>
                      </a:r>
                    </a:p>
                  </a:txBody>
                  <a:tcPr anchor="ctr"/>
                </a:tc>
                <a:tc>
                  <a:txBody>
                    <a:bodyPr/>
                    <a:lstStyle/>
                    <a:p>
                      <a:pPr algn="ctr"/>
                      <a:r>
                        <a:rPr lang="en-US" dirty="0"/>
                        <a:t>TOOLS</a:t>
                      </a:r>
                    </a:p>
                  </a:txBody>
                  <a:tcPr anchor="ctr"/>
                </a:tc>
                <a:extLst>
                  <a:ext uri="{0D108BD9-81ED-4DB2-BD59-A6C34878D82A}">
                    <a16:rowId xmlns:a16="http://schemas.microsoft.com/office/drawing/2014/main" val="10000"/>
                  </a:ext>
                </a:extLst>
              </a:tr>
              <a:tr h="485571">
                <a:tc>
                  <a:txBody>
                    <a:bodyPr/>
                    <a:lstStyle/>
                    <a:p>
                      <a:pPr algn="ctr"/>
                      <a:r>
                        <a:rPr lang="en-US" dirty="0"/>
                        <a:t>Health</a:t>
                      </a:r>
                    </a:p>
                  </a:txBody>
                  <a:tcPr anchor="ctr"/>
                </a:tc>
                <a:tc>
                  <a:txBody>
                    <a:bodyPr/>
                    <a:lstStyle/>
                    <a:p>
                      <a:pPr algn="ctr"/>
                      <a:r>
                        <a:rPr lang="en-US" dirty="0"/>
                        <a:t>Income</a:t>
                      </a:r>
                    </a:p>
                  </a:txBody>
                  <a:tcPr anchor="ctr"/>
                </a:tc>
                <a:tc>
                  <a:txBody>
                    <a:bodyPr/>
                    <a:lstStyle/>
                    <a:p>
                      <a:pPr algn="ctr"/>
                      <a:r>
                        <a:rPr lang="en-US" dirty="0"/>
                        <a:t>Social Security</a:t>
                      </a:r>
                    </a:p>
                  </a:txBody>
                  <a:tcPr anchor="ctr"/>
                </a:tc>
                <a:extLst>
                  <a:ext uri="{0D108BD9-81ED-4DB2-BD59-A6C34878D82A}">
                    <a16:rowId xmlns:a16="http://schemas.microsoft.com/office/drawing/2014/main" val="10001"/>
                  </a:ext>
                </a:extLst>
              </a:tr>
              <a:tr h="485571">
                <a:tc>
                  <a:txBody>
                    <a:bodyPr/>
                    <a:lstStyle/>
                    <a:p>
                      <a:pPr algn="ctr"/>
                      <a:r>
                        <a:rPr lang="en-US" dirty="0"/>
                        <a:t>Security</a:t>
                      </a:r>
                    </a:p>
                  </a:txBody>
                  <a:tcPr anchor="ctr"/>
                </a:tc>
                <a:tc>
                  <a:txBody>
                    <a:bodyPr/>
                    <a:lstStyle/>
                    <a:p>
                      <a:pPr algn="ctr"/>
                      <a:r>
                        <a:rPr lang="en-US" dirty="0"/>
                        <a:t>Retirement Income</a:t>
                      </a:r>
                    </a:p>
                  </a:txBody>
                  <a:tcPr anchor="ctr"/>
                </a:tc>
                <a:tc>
                  <a:txBody>
                    <a:bodyPr/>
                    <a:lstStyle/>
                    <a:p>
                      <a:pPr algn="ctr"/>
                      <a:r>
                        <a:rPr lang="en-US" dirty="0"/>
                        <a:t>Pension</a:t>
                      </a:r>
                    </a:p>
                  </a:txBody>
                  <a:tcPr anchor="ctr"/>
                </a:tc>
                <a:extLst>
                  <a:ext uri="{0D108BD9-81ED-4DB2-BD59-A6C34878D82A}">
                    <a16:rowId xmlns:a16="http://schemas.microsoft.com/office/drawing/2014/main" val="10002"/>
                  </a:ext>
                </a:extLst>
              </a:tr>
              <a:tr h="485571">
                <a:tc>
                  <a:txBody>
                    <a:bodyPr/>
                    <a:lstStyle/>
                    <a:p>
                      <a:pPr algn="ctr"/>
                      <a:r>
                        <a:rPr lang="en-US" dirty="0"/>
                        <a:t>Quality</a:t>
                      </a:r>
                    </a:p>
                  </a:txBody>
                  <a:tcPr anchor="ctr"/>
                </a:tc>
                <a:tc>
                  <a:txBody>
                    <a:bodyPr/>
                    <a:lstStyle/>
                    <a:p>
                      <a:pPr algn="ctr"/>
                      <a:r>
                        <a:rPr lang="en-US" dirty="0"/>
                        <a:t>Security</a:t>
                      </a:r>
                    </a:p>
                  </a:txBody>
                  <a:tcPr anchor="ctr"/>
                </a:tc>
                <a:tc>
                  <a:txBody>
                    <a:bodyPr/>
                    <a:lstStyle/>
                    <a:p>
                      <a:pPr algn="ctr"/>
                      <a:r>
                        <a:rPr lang="en-US" dirty="0"/>
                        <a:t>Savings</a:t>
                      </a:r>
                    </a:p>
                  </a:txBody>
                  <a:tcPr anchor="ctr"/>
                </a:tc>
                <a:extLst>
                  <a:ext uri="{0D108BD9-81ED-4DB2-BD59-A6C34878D82A}">
                    <a16:rowId xmlns:a16="http://schemas.microsoft.com/office/drawing/2014/main" val="10003"/>
                  </a:ext>
                </a:extLst>
              </a:tr>
              <a:tr h="485571">
                <a:tc>
                  <a:txBody>
                    <a:bodyPr/>
                    <a:lstStyle/>
                    <a:p>
                      <a:pPr algn="ctr"/>
                      <a:r>
                        <a:rPr lang="en-US" dirty="0"/>
                        <a:t>Travel</a:t>
                      </a:r>
                    </a:p>
                  </a:txBody>
                  <a:tcPr anchor="ctr"/>
                </a:tc>
                <a:tc>
                  <a:txBody>
                    <a:bodyPr/>
                    <a:lstStyle/>
                    <a:p>
                      <a:pPr algn="ctr"/>
                      <a:r>
                        <a:rPr lang="en-US" dirty="0"/>
                        <a:t>Liquidity</a:t>
                      </a:r>
                    </a:p>
                  </a:txBody>
                  <a:tcPr anchor="ctr"/>
                </a:tc>
                <a:tc>
                  <a:txBody>
                    <a:bodyPr/>
                    <a:lstStyle/>
                    <a:p>
                      <a:pPr algn="ctr"/>
                      <a:r>
                        <a:rPr lang="en-US" dirty="0"/>
                        <a:t>401(k)</a:t>
                      </a:r>
                    </a:p>
                  </a:txBody>
                  <a:tcPr anchor="ctr"/>
                </a:tc>
                <a:extLst>
                  <a:ext uri="{0D108BD9-81ED-4DB2-BD59-A6C34878D82A}">
                    <a16:rowId xmlns:a16="http://schemas.microsoft.com/office/drawing/2014/main" val="10004"/>
                  </a:ext>
                </a:extLst>
              </a:tr>
              <a:tr h="485571">
                <a:tc>
                  <a:txBody>
                    <a:bodyPr/>
                    <a:lstStyle/>
                    <a:p>
                      <a:pPr algn="ctr"/>
                      <a:r>
                        <a:rPr lang="en-US" dirty="0"/>
                        <a:t>Family</a:t>
                      </a:r>
                    </a:p>
                  </a:txBody>
                  <a:tcPr anchor="ctr"/>
                </a:tc>
                <a:tc>
                  <a:txBody>
                    <a:bodyPr/>
                    <a:lstStyle/>
                    <a:p>
                      <a:pPr algn="ctr"/>
                      <a:r>
                        <a:rPr lang="en-US" dirty="0"/>
                        <a:t>Interest</a:t>
                      </a:r>
                    </a:p>
                  </a:txBody>
                  <a:tcPr anchor="ctr"/>
                </a:tc>
                <a:tc>
                  <a:txBody>
                    <a:bodyPr/>
                    <a:lstStyle/>
                    <a:p>
                      <a:pPr algn="ctr"/>
                      <a:r>
                        <a:rPr lang="en-US" dirty="0"/>
                        <a:t>CD/Stock/Bond/MF</a:t>
                      </a:r>
                    </a:p>
                  </a:txBody>
                  <a:tcPr anchor="ctr"/>
                </a:tc>
                <a:extLst>
                  <a:ext uri="{0D108BD9-81ED-4DB2-BD59-A6C34878D82A}">
                    <a16:rowId xmlns:a16="http://schemas.microsoft.com/office/drawing/2014/main" val="10005"/>
                  </a:ext>
                </a:extLst>
              </a:tr>
              <a:tr h="485571">
                <a:tc>
                  <a:txBody>
                    <a:bodyPr/>
                    <a:lstStyle/>
                    <a:p>
                      <a:pPr algn="ctr"/>
                      <a:r>
                        <a:rPr lang="en-US" dirty="0"/>
                        <a:t>Faith</a:t>
                      </a:r>
                    </a:p>
                  </a:txBody>
                  <a:tcPr anchor="ctr"/>
                </a:tc>
                <a:tc>
                  <a:txBody>
                    <a:bodyPr/>
                    <a:lstStyle/>
                    <a:p>
                      <a:pPr algn="ctr"/>
                      <a:r>
                        <a:rPr lang="en-US" dirty="0"/>
                        <a:t>Dividends</a:t>
                      </a:r>
                    </a:p>
                  </a:txBody>
                  <a:tcPr anchor="ctr"/>
                </a:tc>
                <a:tc>
                  <a:txBody>
                    <a:bodyPr/>
                    <a:lstStyle/>
                    <a:p>
                      <a:pPr algn="ctr"/>
                      <a:r>
                        <a:rPr lang="en-US" dirty="0"/>
                        <a:t>Annuity</a:t>
                      </a:r>
                    </a:p>
                  </a:txBody>
                  <a:tcPr anchor="ctr"/>
                </a:tc>
                <a:extLst>
                  <a:ext uri="{0D108BD9-81ED-4DB2-BD59-A6C34878D82A}">
                    <a16:rowId xmlns:a16="http://schemas.microsoft.com/office/drawing/2014/main" val="10006"/>
                  </a:ext>
                </a:extLst>
              </a:tr>
              <a:tr h="485571">
                <a:tc>
                  <a:txBody>
                    <a:bodyPr/>
                    <a:lstStyle/>
                    <a:p>
                      <a:pPr algn="ctr"/>
                      <a:r>
                        <a:rPr lang="en-US" dirty="0"/>
                        <a:t>Golf</a:t>
                      </a:r>
                    </a:p>
                  </a:txBody>
                  <a:tcPr anchor="ctr"/>
                </a:tc>
                <a:tc>
                  <a:txBody>
                    <a:bodyPr/>
                    <a:lstStyle/>
                    <a:p>
                      <a:pPr algn="ctr"/>
                      <a:endParaRPr lang="en-US" dirty="0"/>
                    </a:p>
                  </a:txBody>
                  <a:tcPr anchor="ctr"/>
                </a:tc>
                <a:tc>
                  <a:txBody>
                    <a:bodyPr/>
                    <a:lstStyle/>
                    <a:p>
                      <a:pPr algn="ctr"/>
                      <a:r>
                        <a:rPr lang="en-US" dirty="0"/>
                        <a:t>Real Estate</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01046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nner_1028180674.jpg"/>
          <p:cNvPicPr>
            <a:picLocks noChangeAspect="1"/>
          </p:cNvPicPr>
          <p:nvPr/>
        </p:nvPicPr>
        <p:blipFill rotWithShape="1">
          <a:blip r:embed="rId3" cstate="print">
            <a:extLst>
              <a:ext uri="{28A0092B-C50C-407E-A947-70E740481C1C}">
                <a14:useLocalDpi xmlns:a14="http://schemas.microsoft.com/office/drawing/2010/main" val="0"/>
              </a:ext>
            </a:extLst>
          </a:blip>
          <a:srcRect t="5657" b="9857"/>
          <a:stretch/>
        </p:blipFill>
        <p:spPr>
          <a:xfrm>
            <a:off x="0" y="0"/>
            <a:ext cx="12192000" cy="6858000"/>
          </a:xfrm>
          <a:prstGeom prst="rect">
            <a:avLst/>
          </a:prstGeom>
        </p:spPr>
      </p:pic>
      <p:sp>
        <p:nvSpPr>
          <p:cNvPr id="4" name="Title 1"/>
          <p:cNvSpPr txBox="1">
            <a:spLocks/>
          </p:cNvSpPr>
          <p:nvPr/>
        </p:nvSpPr>
        <p:spPr>
          <a:xfrm>
            <a:off x="1151559" y="425216"/>
            <a:ext cx="9857439" cy="793196"/>
          </a:xfrm>
          <a:prstGeom prst="rect">
            <a:avLst/>
          </a:prstGeom>
        </p:spPr>
        <p:txBody>
          <a:bodyPr/>
          <a:lstStyle>
            <a:lvl1pPr algn="l" defTabSz="914400" rtl="0" eaLnBrk="1" latinLnBrk="0" hangingPunct="1">
              <a:lnSpc>
                <a:spcPct val="90000"/>
              </a:lnSpc>
              <a:spcBef>
                <a:spcPct val="0"/>
              </a:spcBef>
              <a:buNone/>
              <a:defRPr sz="4000" kern="1200" cap="none" spc="-50">
                <a:solidFill>
                  <a:schemeClr val="accent1"/>
                </a:solidFill>
                <a:latin typeface="+mj-lt"/>
                <a:ea typeface="+mj-ea"/>
                <a:cs typeface="+mj-cs"/>
              </a:defRPr>
            </a:lvl1pPr>
          </a:lstStyle>
          <a:p>
            <a:r>
              <a:rPr lang="en-US" dirty="0">
                <a:solidFill>
                  <a:schemeClr val="accent2"/>
                </a:solidFill>
              </a:rPr>
              <a:t>What is Your Vision for Retirement? </a:t>
            </a:r>
          </a:p>
        </p:txBody>
      </p:sp>
    </p:spTree>
    <p:extLst>
      <p:ext uri="{BB962C8B-B14F-4D97-AF65-F5344CB8AC3E}">
        <p14:creationId xmlns:p14="http://schemas.microsoft.com/office/powerpoint/2010/main" val="5188436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536" b="9064"/>
          <a:stretch/>
        </p:blipFill>
        <p:spPr>
          <a:xfrm>
            <a:off x="0" y="0"/>
            <a:ext cx="12192000" cy="6858000"/>
          </a:xfrm>
          <a:prstGeom prst="rect">
            <a:avLst/>
          </a:prstGeom>
        </p:spPr>
      </p:pic>
      <p:sp>
        <p:nvSpPr>
          <p:cNvPr id="4" name="Title 1"/>
          <p:cNvSpPr txBox="1">
            <a:spLocks/>
          </p:cNvSpPr>
          <p:nvPr/>
        </p:nvSpPr>
        <p:spPr>
          <a:xfrm>
            <a:off x="1151559" y="425216"/>
            <a:ext cx="9857439" cy="793196"/>
          </a:xfrm>
          <a:prstGeom prst="rect">
            <a:avLst/>
          </a:prstGeom>
        </p:spPr>
        <p:txBody>
          <a:bodyPr/>
          <a:lstStyle>
            <a:lvl1pPr algn="l" defTabSz="914400" rtl="0" eaLnBrk="1" latinLnBrk="0" hangingPunct="1">
              <a:lnSpc>
                <a:spcPct val="90000"/>
              </a:lnSpc>
              <a:spcBef>
                <a:spcPct val="0"/>
              </a:spcBef>
              <a:buNone/>
              <a:defRPr sz="4000" kern="1200" cap="none" spc="-50">
                <a:solidFill>
                  <a:schemeClr val="accent1"/>
                </a:solidFill>
                <a:latin typeface="+mj-lt"/>
                <a:ea typeface="+mj-ea"/>
                <a:cs typeface="+mj-cs"/>
              </a:defRPr>
            </a:lvl1pPr>
          </a:lstStyle>
          <a:p>
            <a:r>
              <a:rPr lang="en-US" dirty="0">
                <a:solidFill>
                  <a:schemeClr val="accent2"/>
                </a:solidFill>
              </a:rPr>
              <a:t>What is Your Vision for Retirement? </a:t>
            </a:r>
          </a:p>
        </p:txBody>
      </p:sp>
    </p:spTree>
    <p:extLst>
      <p:ext uri="{BB962C8B-B14F-4D97-AF65-F5344CB8AC3E}">
        <p14:creationId xmlns:p14="http://schemas.microsoft.com/office/powerpoint/2010/main" val="3800343867"/>
      </p:ext>
    </p:extLst>
  </p:cSld>
  <p:clrMapOvr>
    <a:masterClrMapping/>
  </p:clrMapOvr>
  <p:transition spd="slow">
    <p:wipe dir="r"/>
  </p:transition>
</p:sld>
</file>

<file path=ppt/theme/theme1.xml><?xml version="1.0" encoding="utf-8"?>
<a:theme xmlns:a="http://schemas.openxmlformats.org/drawingml/2006/main" name="Office Theme">
  <a:themeElements>
    <a:clrScheme name="Custom 60">
      <a:dk1>
        <a:srgbClr val="4E4E50"/>
      </a:dk1>
      <a:lt1>
        <a:sysClr val="window" lastClr="FFFFFF"/>
      </a:lt1>
      <a:dk2>
        <a:srgbClr val="4E4E50"/>
      </a:dk2>
      <a:lt2>
        <a:srgbClr val="E7E6E6"/>
      </a:lt2>
      <a:accent1>
        <a:srgbClr val="1566B2"/>
      </a:accent1>
      <a:accent2>
        <a:srgbClr val="EE704A"/>
      </a:accent2>
      <a:accent3>
        <a:srgbClr val="C0D82F"/>
      </a:accent3>
      <a:accent4>
        <a:srgbClr val="469ED2"/>
      </a:accent4>
      <a:accent5>
        <a:srgbClr val="00596E"/>
      </a:accent5>
      <a:accent6>
        <a:srgbClr val="26988A"/>
      </a:accent6>
      <a:hlink>
        <a:srgbClr val="1566B2"/>
      </a:hlink>
      <a:folHlink>
        <a:srgbClr val="1566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6009</TotalTime>
  <Words>3325</Words>
  <Application>Microsoft Macintosh PowerPoint</Application>
  <PresentationFormat>Widescreen</PresentationFormat>
  <Paragraphs>467</Paragraphs>
  <Slides>54</Slides>
  <Notes>52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Lato</vt:lpstr>
      <vt:lpstr>Office Theme</vt:lpstr>
      <vt:lpstr>Journey Through the Retirement Looking Glass</vt:lpstr>
      <vt:lpstr>Welcome!</vt:lpstr>
      <vt:lpstr>The future ain’t what it used to be.</vt:lpstr>
      <vt:lpstr>Workshop Objectives</vt:lpstr>
      <vt:lpstr>401K, Fidelity, Vanguard etc.</vt:lpstr>
      <vt:lpstr>Length of Retirement</vt:lpstr>
      <vt:lpstr>What is Your Vision for Retirement? </vt:lpstr>
      <vt:lpstr>PowerPoint Presentation</vt:lpstr>
      <vt:lpstr>PowerPoint Presentation</vt:lpstr>
      <vt:lpstr>PowerPoint Presentation</vt:lpstr>
      <vt:lpstr>PowerPoint Presentation</vt:lpstr>
      <vt:lpstr>Social Security ─  I am claiming at 62! </vt:lpstr>
      <vt:lpstr>How Social Security Will Survive</vt:lpstr>
      <vt:lpstr>Future Generations’ Impact </vt:lpstr>
      <vt:lpstr>Future Generations’ Impact </vt:lpstr>
      <vt:lpstr>Future Generations’ Impact </vt:lpstr>
      <vt:lpstr>Claiming Benefits Early vs Full Retirement Age</vt:lpstr>
      <vt:lpstr>Earnings Restrictions</vt:lpstr>
      <vt:lpstr>Key Factors in Retirement</vt:lpstr>
      <vt:lpstr>Impact of Living Longer</vt:lpstr>
      <vt:lpstr>Comparison</vt:lpstr>
      <vt:lpstr>Impact of Claiming Early Based On Average Lifespans</vt:lpstr>
      <vt:lpstr>How to Claim Benefits</vt:lpstr>
      <vt:lpstr>On The Return</vt:lpstr>
      <vt:lpstr>Taxes on Social Security Benefits</vt:lpstr>
      <vt:lpstr>Taxes in Retirement</vt:lpstr>
      <vt:lpstr>Medicare Excess Premiums – Married, Filing Jointly  2018</vt:lpstr>
      <vt:lpstr>Delaying Social Security Benefits</vt:lpstr>
      <vt:lpstr>Effective Marginal Tax Rates</vt:lpstr>
      <vt:lpstr>Married, Filing Jointly – 2018 Ordinary Income Tax Map </vt:lpstr>
      <vt:lpstr>MFJ – Long Term Gain and Dividend – 2018</vt:lpstr>
      <vt:lpstr>Case Study – The Real Tax System</vt:lpstr>
      <vt:lpstr>The “Real” Tax System: Ordinary Income</vt:lpstr>
      <vt:lpstr>49.95% -  How did that happen?</vt:lpstr>
      <vt:lpstr>The “Real” Tax System: Capital Gains</vt:lpstr>
      <vt:lpstr>Tools for Tax Control</vt:lpstr>
      <vt:lpstr>Size Up Current Situation</vt:lpstr>
      <vt:lpstr>Choose a Distribution Method</vt:lpstr>
      <vt:lpstr>“The Devil is in the Details”</vt:lpstr>
      <vt:lpstr>FEAR of the Market </vt:lpstr>
      <vt:lpstr>Understanding the Market</vt:lpstr>
      <vt:lpstr>How Long Would a Retirement Portfolio Last?</vt:lpstr>
      <vt:lpstr>What we NEED to address</vt:lpstr>
      <vt:lpstr>PowerPoint Presentation</vt:lpstr>
      <vt:lpstr>PowerPoint Presentation</vt:lpstr>
      <vt:lpstr>PowerPoint Presentation</vt:lpstr>
      <vt:lpstr>PowerPoint Presentation</vt:lpstr>
      <vt:lpstr>Investment Strategy </vt:lpstr>
      <vt:lpstr>Investing for a Long Retirement</vt:lpstr>
      <vt:lpstr>Figuring Out Your Net Cash Flow</vt:lpstr>
      <vt:lpstr>Next Steps</vt:lpstr>
      <vt:lpstr>Tools for Tax Control</vt:lpstr>
      <vt:lpstr>What Is Your Vision for Retirement?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Journey Through the Retirement Looking Glass</dc:title>
  <dc:creator>Marti Bryant</dc:creator>
  <cp:lastModifiedBy>Amy Dulara</cp:lastModifiedBy>
  <cp:revision>285</cp:revision>
  <dcterms:created xsi:type="dcterms:W3CDTF">2018-02-20T22:19:25Z</dcterms:created>
  <dcterms:modified xsi:type="dcterms:W3CDTF">2024-04-17T21:04:30Z</dcterms:modified>
</cp:coreProperties>
</file>