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1"/>
  </p:notesMasterIdLst>
  <p:sldIdLst>
    <p:sldId id="383" r:id="rId3"/>
    <p:sldId id="387" r:id="rId4"/>
    <p:sldId id="425" r:id="rId5"/>
    <p:sldId id="385" r:id="rId6"/>
    <p:sldId id="415" r:id="rId7"/>
    <p:sldId id="416" r:id="rId8"/>
    <p:sldId id="259" r:id="rId9"/>
    <p:sldId id="403" r:id="rId10"/>
    <p:sldId id="404" r:id="rId11"/>
    <p:sldId id="405" r:id="rId12"/>
    <p:sldId id="410" r:id="rId13"/>
    <p:sldId id="412" r:id="rId14"/>
    <p:sldId id="413" r:id="rId15"/>
    <p:sldId id="411" r:id="rId16"/>
    <p:sldId id="417" r:id="rId17"/>
    <p:sldId id="406" r:id="rId18"/>
    <p:sldId id="407" r:id="rId19"/>
    <p:sldId id="408" r:id="rId20"/>
    <p:sldId id="409" r:id="rId21"/>
    <p:sldId id="419" r:id="rId22"/>
    <p:sldId id="273" r:id="rId23"/>
    <p:sldId id="422" r:id="rId24"/>
    <p:sldId id="423" r:id="rId25"/>
    <p:sldId id="424" r:id="rId26"/>
    <p:sldId id="426" r:id="rId27"/>
    <p:sldId id="418" r:id="rId28"/>
    <p:sldId id="302" r:id="rId29"/>
    <p:sldId id="42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C51"/>
    <a:srgbClr val="5BC6CC"/>
    <a:srgbClr val="325B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76" autoAdjust="0"/>
    <p:restoredTop sz="94660"/>
  </p:normalViewPr>
  <p:slideViewPr>
    <p:cSldViewPr snapToGrid="0">
      <p:cViewPr varScale="1">
        <p:scale>
          <a:sx n="124" d="100"/>
          <a:sy n="124" d="100"/>
        </p:scale>
        <p:origin x="872"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03B5D-225F-4089-9D97-6599DA525D63}" type="datetimeFigureOut">
              <a:rPr lang="en-US" smtClean="0"/>
              <a:t>4/19/24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739D4-48CB-47B4-9C3A-8531C3309814}" type="slidenum">
              <a:rPr lang="en-US" smtClean="0"/>
              <a:t>‹#›</a:t>
            </a:fld>
            <a:endParaRPr lang="en-US"/>
          </a:p>
        </p:txBody>
      </p:sp>
    </p:spTree>
    <p:extLst>
      <p:ext uri="{BB962C8B-B14F-4D97-AF65-F5344CB8AC3E}">
        <p14:creationId xmlns:p14="http://schemas.microsoft.com/office/powerpoint/2010/main" val="699202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3296720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385633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25088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title animation slide with a new image simply 1) move the top semi-transparent shape</a:t>
            </a:r>
            <a:r>
              <a:rPr lang="en-US" baseline="0" dirty="0"/>
              <a:t> </a:t>
            </a:r>
            <a:r>
              <a:rPr lang="en-US" dirty="0"/>
              <a:t>to the side, 2) delete placeholder image,</a:t>
            </a:r>
            <a:r>
              <a:rPr lang="en-US" baseline="0" dirty="0"/>
              <a:t> </a:t>
            </a:r>
            <a:br>
              <a:rPr lang="en-US" baseline="0" dirty="0"/>
            </a:br>
            <a:r>
              <a:rPr lang="en-US" baseline="0" dirty="0"/>
              <a:t>3) click on the picture icon to add a new picture, 4) </a:t>
            </a:r>
            <a:r>
              <a:rPr lang="en-US" dirty="0"/>
              <a:t>Move semi-transparent shape back to original position, 5) Update text on slide.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426803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Interest Expense” </a:t>
            </a:r>
            <a:r>
              <a:rPr lang="en-US" b="1" dirty="0"/>
              <a:t>&lt;Click&gt; </a:t>
            </a:r>
            <a:r>
              <a:rPr lang="en-US" dirty="0"/>
              <a:t>associated with the National Debt (money owed to the Public). </a:t>
            </a:r>
          </a:p>
          <a:p>
            <a:endParaRPr lang="en-US" dirty="0"/>
          </a:p>
          <a:p>
            <a:r>
              <a:rPr lang="en-US" dirty="0"/>
              <a:t>Our Net Interest Expense is the difference between what the US earns on its investments and the interest it pays on its debt; a.k.a., the “Net Loss”</a:t>
            </a:r>
            <a:br>
              <a:rPr lang="en-US" dirty="0"/>
            </a:br>
            <a:r>
              <a:rPr lang="en-US" b="1" dirty="0"/>
              <a:t>Each bullet is a click:</a:t>
            </a:r>
          </a:p>
          <a:p>
            <a:pPr marL="171450" indent="-171450">
              <a:buFont typeface="Arial" panose="020B0604020202020204" pitchFamily="34" charset="0"/>
              <a:buChar char="•"/>
            </a:pPr>
            <a:r>
              <a:rPr lang="en-US" dirty="0"/>
              <a:t>In 2020, we paid $382 Billion in interest (actual payments) on the Public Debt </a:t>
            </a:r>
          </a:p>
          <a:p>
            <a:pPr marL="171450" indent="-171450">
              <a:buFont typeface="Arial" panose="020B0604020202020204" pitchFamily="34" charset="0"/>
              <a:buChar char="•"/>
            </a:pPr>
            <a:r>
              <a:rPr lang="en-US" dirty="0"/>
              <a:t>In 2030, just 10 years from now the Net Loss will exceed $819 Billion Dollars!</a:t>
            </a:r>
            <a:r>
              <a:rPr lang="en-US" b="1" dirty="0"/>
              <a:t> &lt;Click&gt; </a:t>
            </a:r>
            <a:endParaRPr lang="en-US" dirty="0"/>
          </a:p>
          <a:p>
            <a:pPr marL="171450" indent="-171450">
              <a:buFont typeface="Arial" panose="020B0604020202020204" pitchFamily="34" charset="0"/>
              <a:buChar char="•"/>
            </a:pPr>
            <a:r>
              <a:rPr lang="en-US" dirty="0"/>
              <a:t>On average, taxpayers pay the federal government about $15,000 per year </a:t>
            </a:r>
            <a:r>
              <a:rPr lang="en-US" b="1" dirty="0"/>
              <a:t>&lt;Click&gt; </a:t>
            </a:r>
            <a:endParaRPr lang="en-US" dirty="0"/>
          </a:p>
          <a:p>
            <a:pPr marL="171450" indent="-171450">
              <a:buFont typeface="Arial" panose="020B0604020202020204" pitchFamily="34" charset="0"/>
              <a:buChar char="•"/>
            </a:pPr>
            <a:r>
              <a:rPr lang="en-US" dirty="0"/>
              <a:t>That means it will take 54 Million, 600 Thousand taxpayers to pay the interest only debt in 2030!</a:t>
            </a:r>
            <a:r>
              <a:rPr lang="en-US" b="1" dirty="0"/>
              <a:t> &lt;Click&gt; </a:t>
            </a:r>
            <a:endParaRPr lang="en-US" dirty="0"/>
          </a:p>
          <a:p>
            <a:pPr marL="171450" indent="-171450">
              <a:buFont typeface="Arial" panose="020B0604020202020204" pitchFamily="34" charset="0"/>
              <a:buChar char="•"/>
            </a:pPr>
            <a:r>
              <a:rPr lang="en-US" dirty="0"/>
              <a:t>Let me illustrate how many people that is </a:t>
            </a:r>
            <a:r>
              <a:rPr lang="en-US" b="1" dirty="0"/>
              <a:t>&lt;Click&gt; </a:t>
            </a:r>
            <a:endParaRPr lang="en-US" dirty="0"/>
          </a:p>
        </p:txBody>
      </p:sp>
    </p:spTree>
    <p:extLst>
      <p:ext uri="{BB962C8B-B14F-4D97-AF65-F5344CB8AC3E}">
        <p14:creationId xmlns:p14="http://schemas.microsoft.com/office/powerpoint/2010/main" val="353202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524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a:prstGeom prst="rect">
            <a:avLst/>
          </a:prstGeo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229109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a:prstGeom prst="rect">
            <a:avLst/>
          </a:prstGeo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315718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a:prstGeom prst="rect">
            <a:avLst/>
          </a:prstGeo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87539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solidFill>
                  <a:schemeClr val="tx1"/>
                </a:solidFill>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5BC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Tree>
    <p:extLst>
      <p:ext uri="{BB962C8B-B14F-4D97-AF65-F5344CB8AC3E}">
        <p14:creationId xmlns:p14="http://schemas.microsoft.com/office/powerpoint/2010/main" val="241415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a:prstGeom prst="rect">
            <a:avLst/>
          </a:prstGeo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5BC6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Tree>
    <p:extLst>
      <p:ext uri="{BB962C8B-B14F-4D97-AF65-F5344CB8AC3E}">
        <p14:creationId xmlns:p14="http://schemas.microsoft.com/office/powerpoint/2010/main" val="2714026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3081" y="717082"/>
            <a:ext cx="8534400" cy="150706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206594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a:prstGeom prst="rect">
            <a:avLst/>
          </a:prstGeo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rgbClr val="5BC6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93302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73081" y="717082"/>
            <a:ext cx="8534400" cy="150706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31402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5">
            <a:extLst>
              <a:ext uri="{FF2B5EF4-FFF2-40B4-BE49-F238E27FC236}">
                <a16:creationId xmlns:a16="http://schemas.microsoft.com/office/drawing/2014/main" id="{C39B7AE9-291D-3849-9D22-649515E5BAF5}"/>
              </a:ext>
            </a:extLst>
          </p:cNvPr>
          <p:cNvSpPr txBox="1">
            <a:spLocks/>
          </p:cNvSpPr>
          <p:nvPr userDrawn="1"/>
        </p:nvSpPr>
        <p:spPr>
          <a:xfrm>
            <a:off x="153910" y="6019799"/>
            <a:ext cx="794636" cy="669925"/>
          </a:xfrm>
          <a:prstGeom prst="rect">
            <a:avLst/>
          </a:prstGeom>
        </p:spPr>
        <p:txBody>
          <a:bodyPr vert="horz" lIns="91440" tIns="45720" rIns="91440" bIns="45720" rtlCol="0" anchor="b"/>
          <a:lstStyle>
            <a:defPPr>
              <a:defRPr lang="en-US"/>
            </a:defPPr>
            <a:lvl1pPr marL="0" algn="l" defTabSz="457200" rtl="0" eaLnBrk="1" latinLnBrk="0" hangingPunct="1">
              <a:defRPr sz="1400" b="0" i="0" kern="1200">
                <a:solidFill>
                  <a:srgbClr val="5BC6CC"/>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2242063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5">
            <a:extLst>
              <a:ext uri="{FF2B5EF4-FFF2-40B4-BE49-F238E27FC236}">
                <a16:creationId xmlns:a16="http://schemas.microsoft.com/office/drawing/2014/main" id="{C39B7AE9-291D-3849-9D22-649515E5BAF5}"/>
              </a:ext>
            </a:extLst>
          </p:cNvPr>
          <p:cNvSpPr txBox="1">
            <a:spLocks/>
          </p:cNvSpPr>
          <p:nvPr userDrawn="1"/>
        </p:nvSpPr>
        <p:spPr>
          <a:xfrm>
            <a:off x="153910" y="6019799"/>
            <a:ext cx="794636" cy="669925"/>
          </a:xfrm>
          <a:prstGeom prst="rect">
            <a:avLst/>
          </a:prstGeom>
        </p:spPr>
        <p:txBody>
          <a:bodyPr vert="horz" lIns="91440" tIns="45720" rIns="91440" bIns="45720" rtlCol="0" anchor="b"/>
          <a:lstStyle>
            <a:defPPr>
              <a:defRPr lang="en-US"/>
            </a:defPPr>
            <a:lvl1pPr marL="0" algn="l" defTabSz="457200" rtl="0" eaLnBrk="1" latinLnBrk="0" hangingPunct="1">
              <a:defRPr sz="1400" b="0" i="0" kern="1200">
                <a:solidFill>
                  <a:srgbClr val="5BC6CC"/>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358732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311" y="685800"/>
            <a:ext cx="8534400" cy="1507067"/>
          </a:xfrm>
        </p:spPr>
        <p:txBody>
          <a:bodyPr/>
          <a:lstStyle/>
          <a:p>
            <a:r>
              <a:rPr lang="en-US"/>
              <a:t>Click to edit Master title style</a:t>
            </a:r>
            <a:endParaRPr lang="en-US" dirty="0"/>
          </a:p>
        </p:txBody>
      </p:sp>
      <p:sp>
        <p:nvSpPr>
          <p:cNvPr id="3" name="Content Placeholder 2"/>
          <p:cNvSpPr>
            <a:spLocks noGrp="1"/>
          </p:cNvSpPr>
          <p:nvPr>
            <p:ph idx="1"/>
          </p:nvPr>
        </p:nvSpPr>
        <p:spPr>
          <a:xfrm>
            <a:off x="897101" y="685800"/>
            <a:ext cx="8534400" cy="3615267"/>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6289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271ACC36-356D-0145-B1DA-FE9E6FBABD10}"/>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3373903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a:prstGeom prst="rect">
            <a:avLst/>
          </a:prstGeo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33169378-C1E5-4F4E-9F98-1584EBD9503E}"/>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4135643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3081" y="717082"/>
            <a:ext cx="8534400" cy="1507067"/>
          </a:xfrm>
          <a:prstGeom prst="rect">
            <a:avLst/>
          </a:prstGeom>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4C2A2AA7-38AE-DF44-B200-737E8E5C0908}"/>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297312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a:prstGeom prst="rect">
            <a:avLst/>
          </a:prstGeo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9A24F898-449F-8C43-967C-765B2003E79D}"/>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225720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a:prstGeom prst="rect">
            <a:avLst/>
          </a:prstGeo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
        <p:nvSpPr>
          <p:cNvPr id="11" name="Slide Number Placeholder 5">
            <a:extLst>
              <a:ext uri="{FF2B5EF4-FFF2-40B4-BE49-F238E27FC236}">
                <a16:creationId xmlns:a16="http://schemas.microsoft.com/office/drawing/2014/main" id="{55762D86-3430-364F-AE5D-8AEEC956860F}"/>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3620476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a:prstGeom prst="rect">
            <a:avLst/>
          </a:prstGeo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2646CAEF-3B87-6A4D-8547-267B66949A6A}"/>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2588086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a:prstGeom prst="rect">
            <a:avLst/>
          </a:prstGeo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
        <p:nvSpPr>
          <p:cNvPr id="13" name="Slide Number Placeholder 5">
            <a:extLst>
              <a:ext uri="{FF2B5EF4-FFF2-40B4-BE49-F238E27FC236}">
                <a16:creationId xmlns:a16="http://schemas.microsoft.com/office/drawing/2014/main" id="{CC213652-49B2-114D-8FED-95C43F9C118B}"/>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16210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a:prstGeom prst="rect">
            <a:avLst/>
          </a:prstGeo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8" name="Slide Number Placeholder 5">
            <a:extLst>
              <a:ext uri="{FF2B5EF4-FFF2-40B4-BE49-F238E27FC236}">
                <a16:creationId xmlns:a16="http://schemas.microsoft.com/office/drawing/2014/main" id="{0AAA7C28-F144-6F47-8B2B-387DC8FA0A15}"/>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579349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73081" y="717082"/>
            <a:ext cx="8534400" cy="1507067"/>
          </a:xfrm>
          <a:prstGeom prst="rect">
            <a:avLst/>
          </a:prstGeom>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73E53200-F126-1542-A5A4-DB7ACC27C56A}"/>
              </a:ext>
            </a:extLst>
          </p:cNvPr>
          <p:cNvSpPr txBox="1">
            <a:spLocks/>
          </p:cNvSpPr>
          <p:nvPr userDrawn="1"/>
        </p:nvSpPr>
        <p:spPr>
          <a:xfrm>
            <a:off x="153910" y="6019799"/>
            <a:ext cx="794636" cy="669925"/>
          </a:xfrm>
          <a:prstGeom prst="rect">
            <a:avLst/>
          </a:prstGeom>
        </p:spPr>
        <p:txBody>
          <a:bodyPr vert="horz" lIns="91440" tIns="45720" rIns="91440" bIns="45720" rtlCol="0" anchor="b"/>
          <a:lstStyle>
            <a:defPPr>
              <a:defRPr lang="en-US"/>
            </a:defPPr>
            <a:lvl1pPr marL="0" algn="l" defTabSz="457200" rtl="0" eaLnBrk="1" latinLnBrk="0" hangingPunct="1">
              <a:defRPr sz="1400" b="0" i="0" kern="1200">
                <a:solidFill>
                  <a:srgbClr val="5BC6CC"/>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2865364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F38C00C9-9A51-764C-9C83-03BB214B2107}"/>
              </a:ext>
            </a:extLst>
          </p:cNvPr>
          <p:cNvSpPr>
            <a:spLocks noGrp="1"/>
          </p:cNvSpPr>
          <p:nvPr>
            <p:ph type="sldNum" sz="quarter" idx="4"/>
          </p:nvPr>
        </p:nvSpPr>
        <p:spPr>
          <a:xfrm>
            <a:off x="153910" y="6019799"/>
            <a:ext cx="794636" cy="669925"/>
          </a:xfrm>
          <a:prstGeom prst="rect">
            <a:avLst/>
          </a:prstGeom>
        </p:spPr>
        <p:txBody>
          <a:bodyPr vert="horz" lIns="91440" tIns="45720" rIns="91440" bIns="45720" rtlCol="0" anchor="b"/>
          <a:lstStyle>
            <a:lvl1pPr algn="l">
              <a:defRPr sz="1400" b="0" i="0">
                <a:solidFill>
                  <a:srgbClr val="5BC6CC"/>
                </a:solidFill>
                <a:effectLst/>
                <a:latin typeface="+mn-lt"/>
              </a:defRPr>
            </a:lvl1pPr>
          </a:lstStyle>
          <a:p>
            <a:fld id="{B0BCA4B4-9FC6-4BF0-A3EF-24E434A19999}" type="slidenum">
              <a:rPr lang="en-US" smtClean="0"/>
              <a:pPr/>
              <a:t>‹#›</a:t>
            </a:fld>
            <a:endParaRPr lang="en-US" dirty="0"/>
          </a:p>
        </p:txBody>
      </p:sp>
    </p:spTree>
    <p:extLst>
      <p:ext uri="{BB962C8B-B14F-4D97-AF65-F5344CB8AC3E}">
        <p14:creationId xmlns:p14="http://schemas.microsoft.com/office/powerpoint/2010/main" val="197446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a:prstGeom prst="rect">
            <a:avLst/>
          </a:prstGeom>
        </p:spPr>
        <p:txBody>
          <a:bodyPr anchor="t">
            <a:normAutofit/>
          </a:bodyPr>
          <a:lstStyle>
            <a:lvl1pPr marL="0" indent="0" algn="l">
              <a:buNone/>
              <a:defRPr sz="1800">
                <a:solidFill>
                  <a:srgbClr val="5BC6C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39012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1" y="494727"/>
            <a:ext cx="8534400" cy="15070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1995616"/>
            <a:ext cx="4937655" cy="3615267"/>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1995617"/>
            <a:ext cx="4934479" cy="3615266"/>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42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9692" y="662759"/>
            <a:ext cx="8534400" cy="1507067"/>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849692" y="2555632"/>
            <a:ext cx="4937655" cy="3030538"/>
          </a:xfrm>
          <a:prstGeom prst="rect">
            <a:avLst/>
          </a:prstGeo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972026" y="2547165"/>
            <a:ext cx="4929188" cy="3030538"/>
          </a:xfrm>
          <a:prstGeom prst="rect">
            <a:avLst/>
          </a:prstGeo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06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7650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2666642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84212" y="6172200"/>
            <a:ext cx="7543800" cy="365125"/>
          </a:xfrm>
          <a:prstGeom prst="rect">
            <a:avLst/>
          </a:prstGeom>
        </p:spPr>
        <p:txBody>
          <a:bodyPr/>
          <a:lstStyle/>
          <a:p>
            <a:endParaRPr lang="en-US"/>
          </a:p>
        </p:txBody>
      </p:sp>
    </p:spTree>
    <p:extLst>
      <p:ext uri="{BB962C8B-B14F-4D97-AF65-F5344CB8AC3E}">
        <p14:creationId xmlns:p14="http://schemas.microsoft.com/office/powerpoint/2010/main" val="680178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a:prstGeom prst="rect">
            <a:avLst/>
          </a:prstGeo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a:prstGeom prst="rect">
            <a:avLst/>
          </a:prstGeo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990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D3C5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8546" y="685800"/>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8546" y="2192867"/>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C0B08423-B2BA-DB4A-84BB-7BCB89647E79}"/>
              </a:ext>
            </a:extLst>
          </p:cNvPr>
          <p:cNvSpPr/>
          <p:nvPr userDrawn="1"/>
        </p:nvSpPr>
        <p:spPr>
          <a:xfrm>
            <a:off x="873081" y="0"/>
            <a:ext cx="1974273" cy="290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543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8" r:id="rId8"/>
    <p:sldLayoutId id="2147483668" r:id="rId9"/>
    <p:sldLayoutId id="2147483669" r:id="rId10"/>
    <p:sldLayoutId id="2147483670" r:id="rId11"/>
    <p:sldLayoutId id="2147483671" r:id="rId12"/>
    <p:sldLayoutId id="2147483718" r:id="rId13"/>
  </p:sldLayoutIdLst>
  <p:txStyles>
    <p:title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5BC6CC"/>
        </a:buClr>
        <a:buSzPct val="100000"/>
        <a:buFont typeface="Wingdings" pitchFamily="2"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rgbClr val="5BC6CC"/>
        </a:buClr>
        <a:buSzPct val="100000"/>
        <a:buFont typeface="Wingdings" pitchFamily="2"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rgbClr val="5BC6CC"/>
        </a:buClr>
        <a:buSzPct val="100000"/>
        <a:buFont typeface="Wingdings" pitchFamily="2"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rgbClr val="5BC6CC"/>
        </a:buClr>
        <a:buSzPct val="100000"/>
        <a:buFont typeface="Wingdings" pitchFamily="2"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rgbClr val="5BC6CC"/>
        </a:buClr>
        <a:buSzPct val="100000"/>
        <a:buFont typeface="Wingdings" pitchFamily="2"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73081" y="1686828"/>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426DDCE5-E2AA-C84B-9146-1EC325964300}"/>
              </a:ext>
            </a:extLst>
          </p:cNvPr>
          <p:cNvPicPr>
            <a:picLocks noChangeAspect="1"/>
          </p:cNvPicPr>
          <p:nvPr userDrawn="1"/>
        </p:nvPicPr>
        <p:blipFill>
          <a:blip r:embed="rId18"/>
          <a:stretch>
            <a:fillRect/>
          </a:stretch>
        </p:blipFill>
        <p:spPr>
          <a:xfrm>
            <a:off x="9783413" y="6183537"/>
            <a:ext cx="1973714" cy="380892"/>
          </a:xfrm>
          <a:prstGeom prst="rect">
            <a:avLst/>
          </a:prstGeom>
        </p:spPr>
      </p:pic>
      <p:sp>
        <p:nvSpPr>
          <p:cNvPr id="10" name="Rectangle 9">
            <a:extLst>
              <a:ext uri="{FF2B5EF4-FFF2-40B4-BE49-F238E27FC236}">
                <a16:creationId xmlns:a16="http://schemas.microsoft.com/office/drawing/2014/main" id="{F9754B82-D730-F741-861E-AE265A8D0A47}"/>
              </a:ext>
            </a:extLst>
          </p:cNvPr>
          <p:cNvSpPr/>
          <p:nvPr userDrawn="1"/>
        </p:nvSpPr>
        <p:spPr>
          <a:xfrm>
            <a:off x="873081" y="0"/>
            <a:ext cx="1974273" cy="290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9F05572E-9922-554C-8D18-8AAC65396011}"/>
              </a:ext>
            </a:extLst>
          </p:cNvPr>
          <p:cNvSpPr>
            <a:spLocks noGrp="1"/>
          </p:cNvSpPr>
          <p:nvPr>
            <p:ph type="title"/>
          </p:nvPr>
        </p:nvSpPr>
        <p:spPr>
          <a:xfrm>
            <a:off x="873081" y="623134"/>
            <a:ext cx="10586971" cy="1507067"/>
          </a:xfrm>
          <a:prstGeom prst="rect">
            <a:avLst/>
          </a:prstGeom>
          <a:effectLst/>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926778770"/>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xStyles>
    <p:titleStyle>
      <a:lvl1pPr algn="l" defTabSz="457200" rtl="0" eaLnBrk="1" latinLnBrk="0" hangingPunct="1">
        <a:spcBef>
          <a:spcPct val="0"/>
        </a:spcBef>
        <a:buNone/>
        <a:defRPr sz="4800" kern="1200" cap="none">
          <a:ln w="3175" cmpd="sng">
            <a:noFill/>
          </a:ln>
          <a:solidFill>
            <a:srgbClr val="0D3C5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rgbClr val="5BC6CC"/>
        </a:buClr>
        <a:buSzPct val="100000"/>
        <a:buFont typeface="Wingdings" pitchFamily="2" charset="2"/>
        <a:buChar char="§"/>
        <a:defRPr sz="2000" kern="1200" cap="none">
          <a:solidFill>
            <a:srgbClr val="0D3C51"/>
          </a:solidFill>
          <a:effectLst/>
          <a:latin typeface="+mn-lt"/>
          <a:ea typeface="+mn-ea"/>
          <a:cs typeface="+mn-cs"/>
        </a:defRPr>
      </a:lvl1pPr>
      <a:lvl2pPr marL="742950" indent="-285750" algn="l" defTabSz="457200" rtl="0" eaLnBrk="1" latinLnBrk="0" hangingPunct="1">
        <a:spcBef>
          <a:spcPct val="20000"/>
        </a:spcBef>
        <a:spcAft>
          <a:spcPts val="600"/>
        </a:spcAft>
        <a:buClr>
          <a:srgbClr val="5BC6CC"/>
        </a:buClr>
        <a:buSzPct val="100000"/>
        <a:buFont typeface="Wingdings" pitchFamily="2" charset="2"/>
        <a:buChar char="§"/>
        <a:defRPr sz="1800" kern="1200" cap="none">
          <a:solidFill>
            <a:srgbClr val="0D3C51"/>
          </a:solidFill>
          <a:effectLst/>
          <a:latin typeface="+mn-lt"/>
          <a:ea typeface="+mn-ea"/>
          <a:cs typeface="+mn-cs"/>
        </a:defRPr>
      </a:lvl2pPr>
      <a:lvl3pPr marL="1200150" indent="-285750" algn="l" defTabSz="457200" rtl="0" eaLnBrk="1" latinLnBrk="0" hangingPunct="1">
        <a:spcBef>
          <a:spcPct val="20000"/>
        </a:spcBef>
        <a:spcAft>
          <a:spcPts val="600"/>
        </a:spcAft>
        <a:buClr>
          <a:srgbClr val="5BC6CC"/>
        </a:buClr>
        <a:buSzPct val="100000"/>
        <a:buFont typeface="Wingdings" pitchFamily="2" charset="2"/>
        <a:buChar char="§"/>
        <a:defRPr sz="1600" kern="1200" cap="none">
          <a:solidFill>
            <a:srgbClr val="0D3C51"/>
          </a:solidFill>
          <a:effectLst/>
          <a:latin typeface="+mn-lt"/>
          <a:ea typeface="+mn-ea"/>
          <a:cs typeface="+mn-cs"/>
        </a:defRPr>
      </a:lvl3pPr>
      <a:lvl4pPr marL="1543050" indent="-171450" algn="l" defTabSz="457200" rtl="0" eaLnBrk="1" latinLnBrk="0" hangingPunct="1">
        <a:spcBef>
          <a:spcPct val="20000"/>
        </a:spcBef>
        <a:spcAft>
          <a:spcPts val="600"/>
        </a:spcAft>
        <a:buClr>
          <a:srgbClr val="5BC6CC"/>
        </a:buClr>
        <a:buSzPct val="100000"/>
        <a:buFont typeface="Wingdings" pitchFamily="2" charset="2"/>
        <a:buChar char="§"/>
        <a:defRPr sz="1400" kern="1200" cap="none">
          <a:solidFill>
            <a:srgbClr val="0D3C51"/>
          </a:solidFill>
          <a:effectLst/>
          <a:latin typeface="+mn-lt"/>
          <a:ea typeface="+mn-ea"/>
          <a:cs typeface="+mn-cs"/>
        </a:defRPr>
      </a:lvl4pPr>
      <a:lvl5pPr marL="2000250" indent="-171450" algn="l" defTabSz="457200" rtl="0" eaLnBrk="1" latinLnBrk="0" hangingPunct="1">
        <a:spcBef>
          <a:spcPct val="20000"/>
        </a:spcBef>
        <a:spcAft>
          <a:spcPts val="600"/>
        </a:spcAft>
        <a:buClr>
          <a:srgbClr val="5BC6CC"/>
        </a:buClr>
        <a:buSzPct val="100000"/>
        <a:buFont typeface="Wingdings" pitchFamily="2" charset="2"/>
        <a:buChar char="§"/>
        <a:defRPr sz="1400" kern="1200" cap="none">
          <a:solidFill>
            <a:srgbClr val="0D3C5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ajph.aphapublications.org/doi/abs/10.2105/AJPH.2018.304901?journalCode=ajph"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w angle view of a building&#10;&#10;Description automatically generated">
            <a:extLst>
              <a:ext uri="{FF2B5EF4-FFF2-40B4-BE49-F238E27FC236}">
                <a16:creationId xmlns:a16="http://schemas.microsoft.com/office/drawing/2014/main" id="{F6D48E08-61D7-79A7-5E9B-99D9AD644218}"/>
              </a:ext>
            </a:extLst>
          </p:cNvPr>
          <p:cNvPicPr>
            <a:picLocks noChangeAspect="1"/>
          </p:cNvPicPr>
          <p:nvPr/>
        </p:nvPicPr>
        <p:blipFill rotWithShape="1">
          <a:blip r:embed="rId3">
            <a:extLst>
              <a:ext uri="{28A0092B-C50C-407E-A947-70E740481C1C}">
                <a14:useLocalDpi xmlns:a14="http://schemas.microsoft.com/office/drawing/2010/main" val="0"/>
              </a:ext>
            </a:extLst>
          </a:blip>
          <a:srcRect b="8353"/>
          <a:stretch/>
        </p:blipFill>
        <p:spPr>
          <a:xfrm>
            <a:off x="1" y="0"/>
            <a:ext cx="12191999" cy="6858000"/>
          </a:xfrm>
          <a:prstGeom prst="rect">
            <a:avLst/>
          </a:prstGeom>
        </p:spPr>
      </p:pic>
      <p:sp>
        <p:nvSpPr>
          <p:cNvPr id="4" name="Rectangle 3"/>
          <p:cNvSpPr/>
          <p:nvPr/>
        </p:nvSpPr>
        <p:spPr>
          <a:xfrm>
            <a:off x="0" y="0"/>
            <a:ext cx="12191999" cy="6858000"/>
          </a:xfrm>
          <a:prstGeom prst="rect">
            <a:avLst/>
          </a:prstGeom>
          <a:gradFill flip="none" rotWithShape="1">
            <a:gsLst>
              <a:gs pos="68000">
                <a:schemeClr val="tx2">
                  <a:alpha val="54805"/>
                </a:schemeClr>
              </a:gs>
              <a:gs pos="2000">
                <a:srgbClr val="0D3C5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Rectangle 45"/>
          <p:cNvSpPr/>
          <p:nvPr/>
        </p:nvSpPr>
        <p:spPr>
          <a:xfrm flipH="1">
            <a:off x="2215817" y="4931759"/>
            <a:ext cx="7390826" cy="166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ctr"/>
            <a:r>
              <a:rPr lang="en-US" sz="2400" dirty="0">
                <a:solidFill>
                  <a:srgbClr val="0D3C51"/>
                </a:solidFill>
                <a:latin typeface="Century Gothic" panose="020B0502020202020204" pitchFamily="34" charset="0"/>
              </a:rPr>
              <a:t>LOGO</a:t>
            </a:r>
          </a:p>
        </p:txBody>
      </p:sp>
      <p:sp>
        <p:nvSpPr>
          <p:cNvPr id="9" name="Title 6"/>
          <p:cNvSpPr txBox="1">
            <a:spLocks/>
          </p:cNvSpPr>
          <p:nvPr/>
        </p:nvSpPr>
        <p:spPr>
          <a:xfrm>
            <a:off x="1679957" y="46903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pic>
        <p:nvPicPr>
          <p:cNvPr id="6" name="Picture 5">
            <a:extLst>
              <a:ext uri="{FF2B5EF4-FFF2-40B4-BE49-F238E27FC236}">
                <a16:creationId xmlns:a16="http://schemas.microsoft.com/office/drawing/2014/main" id="{55DB0C45-4541-5E40-9149-C03DBB662127}"/>
              </a:ext>
            </a:extLst>
          </p:cNvPr>
          <p:cNvPicPr>
            <a:picLocks noChangeAspect="1"/>
          </p:cNvPicPr>
          <p:nvPr/>
        </p:nvPicPr>
        <p:blipFill>
          <a:blip r:embed="rId4"/>
          <a:stretch>
            <a:fillRect/>
          </a:stretch>
        </p:blipFill>
        <p:spPr>
          <a:xfrm>
            <a:off x="7910351" y="-2418612"/>
            <a:ext cx="6801763" cy="1312621"/>
          </a:xfrm>
          <a:prstGeom prst="rect">
            <a:avLst/>
          </a:prstGeom>
        </p:spPr>
      </p:pic>
      <p:sp>
        <p:nvSpPr>
          <p:cNvPr id="21" name="Rectangle 20">
            <a:extLst>
              <a:ext uri="{FF2B5EF4-FFF2-40B4-BE49-F238E27FC236}">
                <a16:creationId xmlns:a16="http://schemas.microsoft.com/office/drawing/2014/main" id="{0732FA43-EF48-6049-8DE0-856CE0F37EA5}"/>
              </a:ext>
            </a:extLst>
          </p:cNvPr>
          <p:cNvSpPr/>
          <p:nvPr/>
        </p:nvSpPr>
        <p:spPr>
          <a:xfrm>
            <a:off x="9384487" y="5153797"/>
            <a:ext cx="2578912" cy="1200329"/>
          </a:xfrm>
          <a:prstGeom prst="rect">
            <a:avLst/>
          </a:prstGeom>
          <a:ln>
            <a:noFill/>
          </a:ln>
        </p:spPr>
        <p:txBody>
          <a:bodyPr wrap="square">
            <a:spAutoFit/>
          </a:bodyPr>
          <a:lstStyle/>
          <a:p>
            <a:r>
              <a:rPr lang="en-US" sz="7200" dirty="0">
                <a:solidFill>
                  <a:schemeClr val="tx2"/>
                </a:solidFill>
              </a:rPr>
              <a:t> </a:t>
            </a:r>
            <a:r>
              <a:rPr lang="en-US" sz="7200" dirty="0">
                <a:solidFill>
                  <a:schemeClr val="bg2"/>
                </a:solidFill>
              </a:rPr>
              <a:t>//</a:t>
            </a:r>
            <a:r>
              <a:rPr lang="en-US" sz="7200" dirty="0">
                <a:solidFill>
                  <a:schemeClr val="tx2"/>
                </a:solidFill>
              </a:rPr>
              <a:t> </a:t>
            </a:r>
          </a:p>
        </p:txBody>
      </p:sp>
      <p:sp>
        <p:nvSpPr>
          <p:cNvPr id="5" name="Rectangle 4">
            <a:extLst>
              <a:ext uri="{FF2B5EF4-FFF2-40B4-BE49-F238E27FC236}">
                <a16:creationId xmlns:a16="http://schemas.microsoft.com/office/drawing/2014/main" id="{72D183C8-0D5F-01B7-A894-A18FF2A02ABE}"/>
              </a:ext>
            </a:extLst>
          </p:cNvPr>
          <p:cNvSpPr/>
          <p:nvPr/>
        </p:nvSpPr>
        <p:spPr>
          <a:xfrm flipH="1">
            <a:off x="665019" y="5875633"/>
            <a:ext cx="8139466" cy="794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sz="800" dirty="0">
                <a:solidFill>
                  <a:srgbClr val="FFFFFF"/>
                </a:solidFill>
                <a:latin typeface="Century Gothic" panose="020B0502020202020204" pitchFamily="34" charset="0"/>
              </a:rPr>
              <a:t>DISCLOSURE</a:t>
            </a:r>
            <a:endParaRPr lang="en-US" sz="800" dirty="0">
              <a:solidFill>
                <a:schemeClr val="tx1"/>
              </a:solidFill>
              <a:latin typeface="Century Gothic" panose="020B0502020202020204" pitchFamily="34" charset="0"/>
            </a:endParaRPr>
          </a:p>
        </p:txBody>
      </p:sp>
      <p:sp>
        <p:nvSpPr>
          <p:cNvPr id="11" name="Rectangle 10">
            <a:extLst>
              <a:ext uri="{FF2B5EF4-FFF2-40B4-BE49-F238E27FC236}">
                <a16:creationId xmlns:a16="http://schemas.microsoft.com/office/drawing/2014/main" id="{E92FB346-D04C-E6FB-64BC-16E2F3A4FE8D}"/>
              </a:ext>
            </a:extLst>
          </p:cNvPr>
          <p:cNvSpPr/>
          <p:nvPr/>
        </p:nvSpPr>
        <p:spPr>
          <a:xfrm flipH="1">
            <a:off x="873080" y="1104038"/>
            <a:ext cx="6483683" cy="166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sz="7200" dirty="0">
                <a:solidFill>
                  <a:schemeClr val="tx1"/>
                </a:solidFill>
                <a:latin typeface="Century Gothic" panose="020B0502020202020204" pitchFamily="34" charset="0"/>
              </a:rPr>
              <a:t>TITLE</a:t>
            </a:r>
          </a:p>
        </p:txBody>
      </p:sp>
    </p:spTree>
    <p:extLst>
      <p:ext uri="{BB962C8B-B14F-4D97-AF65-F5344CB8AC3E}">
        <p14:creationId xmlns:p14="http://schemas.microsoft.com/office/powerpoint/2010/main" val="34284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p:tgtEl>
                                          <p:spTgt spid="46"/>
                                        </p:tgtEl>
                                        <p:attrNameLst>
                                          <p:attrName>ppt_x</p:attrName>
                                        </p:attrNameLst>
                                      </p:cBhvr>
                                      <p:tavLst>
                                        <p:tav tm="0">
                                          <p:val>
                                            <p:strVal val="#ppt_x+#ppt_w*1.125000"/>
                                          </p:val>
                                        </p:tav>
                                        <p:tav tm="100000">
                                          <p:val>
                                            <p:strVal val="#ppt_x"/>
                                          </p:val>
                                        </p:tav>
                                      </p:tavLst>
                                    </p:anim>
                                    <p:animEffect transition="in" filter="wipe(left)">
                                      <p:cBhvr>
                                        <p:cTn id="12" dur="500"/>
                                        <p:tgtEl>
                                          <p:spTgt spid="46"/>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ppt_x</p:attrName>
                                        </p:attrNameLst>
                                      </p:cBhvr>
                                      <p:tavLst>
                                        <p:tav tm="0">
                                          <p:val>
                                            <p:strVal val="#ppt_x+#ppt_w*1.125000"/>
                                          </p:val>
                                        </p:tav>
                                        <p:tav tm="100000">
                                          <p:val>
                                            <p:strVal val="#ppt_x"/>
                                          </p:val>
                                        </p:tav>
                                      </p:tavLst>
                                    </p:anim>
                                    <p:animEffect transition="in" filter="wipe(left)">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1" grpId="0"/>
      <p:bldP spid="5"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7E514-87A1-4AFA-BE4A-77EA60035773}"/>
              </a:ext>
            </a:extLst>
          </p:cNvPr>
          <p:cNvSpPr>
            <a:spLocks noGrp="1"/>
          </p:cNvSpPr>
          <p:nvPr>
            <p:ph idx="4294967295"/>
          </p:nvPr>
        </p:nvSpPr>
        <p:spPr>
          <a:xfrm>
            <a:off x="831311" y="2156771"/>
            <a:ext cx="7748337" cy="3614738"/>
          </a:xfrm>
          <a:prstGeom prst="rect">
            <a:avLst/>
          </a:prstGeom>
        </p:spPr>
        <p:txBody>
          <a:bodyPr/>
          <a:lstStyle/>
          <a:p>
            <a:pPr>
              <a:buClr>
                <a:schemeClr val="tx2"/>
              </a:buClr>
            </a:pPr>
            <a:r>
              <a:rPr lang="en-US" sz="2800" dirty="0"/>
              <a:t>Move investments into tax friendly investments and plan accordingly</a:t>
            </a:r>
          </a:p>
          <a:p>
            <a:pPr lvl="1">
              <a:buClr>
                <a:schemeClr val="tx2"/>
              </a:buClr>
            </a:pPr>
            <a:r>
              <a:rPr lang="en-US" sz="2000" dirty="0"/>
              <a:t>Municipal Bonds</a:t>
            </a:r>
          </a:p>
          <a:p>
            <a:pPr lvl="1">
              <a:buClr>
                <a:schemeClr val="tx2"/>
              </a:buClr>
            </a:pPr>
            <a:r>
              <a:rPr lang="en-US" sz="2000" dirty="0"/>
              <a:t>Life Insurance Policies</a:t>
            </a:r>
          </a:p>
          <a:p>
            <a:pPr lvl="1">
              <a:buClr>
                <a:schemeClr val="tx2"/>
              </a:buClr>
            </a:pPr>
            <a:r>
              <a:rPr lang="en-US" sz="2000" dirty="0"/>
              <a:t>Efficient IRA Strategies that create income </a:t>
            </a:r>
          </a:p>
          <a:p>
            <a:pPr lvl="1">
              <a:buClr>
                <a:schemeClr val="tx2"/>
              </a:buClr>
            </a:pPr>
            <a:r>
              <a:rPr lang="en-US" sz="2000" dirty="0"/>
              <a:t>Tax Friendly Estate Planning techniques</a:t>
            </a:r>
          </a:p>
        </p:txBody>
      </p:sp>
      <p:sp>
        <p:nvSpPr>
          <p:cNvPr id="6" name="Title 1">
            <a:extLst>
              <a:ext uri="{FF2B5EF4-FFF2-40B4-BE49-F238E27FC236}">
                <a16:creationId xmlns:a16="http://schemas.microsoft.com/office/drawing/2014/main" id="{736B36E2-4F9D-284D-817A-F8EC67BA65C5}"/>
              </a:ext>
            </a:extLst>
          </p:cNvPr>
          <p:cNvSpPr txBox="1">
            <a:spLocks/>
          </p:cNvSpPr>
          <p:nvPr/>
        </p:nvSpPr>
        <p:spPr>
          <a:xfrm>
            <a:off x="831311" y="1167064"/>
            <a:ext cx="7975805" cy="1507067"/>
          </a:xfrm>
          <a:prstGeom prst="rect">
            <a:avLst/>
          </a:prstGeom>
        </p:spPr>
        <p:txBody>
          <a:bodyP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solidFill>
                  <a:schemeClr val="tx2"/>
                </a:solidFill>
              </a:rPr>
              <a:t>How Do We Prepare for an Increasing Tax Rate Environment?</a:t>
            </a:r>
          </a:p>
        </p:txBody>
      </p:sp>
    </p:spTree>
    <p:extLst>
      <p:ext uri="{BB962C8B-B14F-4D97-AF65-F5344CB8AC3E}">
        <p14:creationId xmlns:p14="http://schemas.microsoft.com/office/powerpoint/2010/main" val="31956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3E80CD-F039-5841-B087-EC525716678F}"/>
              </a:ext>
            </a:extLst>
          </p:cNvPr>
          <p:cNvSpPr>
            <a:spLocks noGrp="1"/>
          </p:cNvSpPr>
          <p:nvPr>
            <p:ph type="title"/>
          </p:nvPr>
        </p:nvSpPr>
        <p:spPr>
          <a:xfrm>
            <a:off x="895968" y="1015199"/>
            <a:ext cx="8534401" cy="707724"/>
          </a:xfrm>
        </p:spPr>
        <p:txBody>
          <a:bodyPr anchor="t"/>
          <a:lstStyle/>
          <a:p>
            <a:pPr marL="0" indent="0"/>
            <a:r>
              <a:rPr lang="en-US" cap="none" dirty="0"/>
              <a:t>Municipal Bonds</a:t>
            </a:r>
          </a:p>
        </p:txBody>
      </p:sp>
      <p:sp>
        <p:nvSpPr>
          <p:cNvPr id="4" name="Content Placeholder 3">
            <a:extLst>
              <a:ext uri="{FF2B5EF4-FFF2-40B4-BE49-F238E27FC236}">
                <a16:creationId xmlns:a16="http://schemas.microsoft.com/office/drawing/2014/main" id="{1073C915-7377-4D23-80A4-99650C1E1BE5}"/>
              </a:ext>
            </a:extLst>
          </p:cNvPr>
          <p:cNvSpPr>
            <a:spLocks noGrp="1"/>
          </p:cNvSpPr>
          <p:nvPr>
            <p:ph type="body" idx="1"/>
          </p:nvPr>
        </p:nvSpPr>
        <p:spPr>
          <a:xfrm>
            <a:off x="895969" y="1810351"/>
            <a:ext cx="10182709" cy="2482516"/>
          </a:xfrm>
          <a:prstGeom prst="rect">
            <a:avLst/>
          </a:prstGeom>
        </p:spPr>
        <p:txBody>
          <a:bodyPr>
            <a:noAutofit/>
          </a:bodyPr>
          <a:lstStyle/>
          <a:p>
            <a:pPr marL="287338" lvl="1" indent="-277813">
              <a:buClr>
                <a:schemeClr val="tx2"/>
              </a:buClr>
              <a:buFont typeface="Wingdings" pitchFamily="2" charset="2"/>
              <a:buChar char="§"/>
            </a:pPr>
            <a:r>
              <a:rPr lang="en-US" sz="2000" dirty="0">
                <a:solidFill>
                  <a:schemeClr val="tx1"/>
                </a:solidFill>
              </a:rPr>
              <a:t>We like Fed/State tax free municipal bonds for our clients living within the state they are issued. </a:t>
            </a:r>
          </a:p>
          <a:p>
            <a:pPr marL="287338" lvl="1" indent="-277813">
              <a:buClr>
                <a:schemeClr val="tx2"/>
              </a:buClr>
              <a:buFont typeface="Wingdings" pitchFamily="2" charset="2"/>
              <a:buChar char="§"/>
            </a:pPr>
            <a:r>
              <a:rPr lang="en-US" sz="2000" dirty="0">
                <a:solidFill>
                  <a:schemeClr val="tx1"/>
                </a:solidFill>
              </a:rPr>
              <a:t>Municipal bonds are a great way to diversify a portfolio and receive income in a tax-friendly manner</a:t>
            </a:r>
          </a:p>
          <a:p>
            <a:pPr marL="287338" lvl="1" indent="-277813">
              <a:buClr>
                <a:schemeClr val="tx2"/>
              </a:buClr>
              <a:buFont typeface="Wingdings" pitchFamily="2" charset="2"/>
              <a:buChar char="§"/>
            </a:pPr>
            <a:r>
              <a:rPr lang="en-US" sz="2000" dirty="0">
                <a:solidFill>
                  <a:schemeClr val="tx1"/>
                </a:solidFill>
              </a:rPr>
              <a:t>We typically recommend bond funds (as opposed to individual bonds) to our clients because they are more liquid. Bond funds also offer more diversification in a portfolio which offers a second layer of protection and minimizes risk.</a:t>
            </a:r>
          </a:p>
        </p:txBody>
      </p:sp>
      <p:sp>
        <p:nvSpPr>
          <p:cNvPr id="9" name="Content Placeholder 3">
            <a:extLst>
              <a:ext uri="{FF2B5EF4-FFF2-40B4-BE49-F238E27FC236}">
                <a16:creationId xmlns:a16="http://schemas.microsoft.com/office/drawing/2014/main" id="{C8FC4FA7-824D-DE4F-B857-D883CB118118}"/>
              </a:ext>
            </a:extLst>
          </p:cNvPr>
          <p:cNvSpPr txBox="1">
            <a:spLocks/>
          </p:cNvSpPr>
          <p:nvPr/>
        </p:nvSpPr>
        <p:spPr>
          <a:xfrm>
            <a:off x="732340" y="4543124"/>
            <a:ext cx="10721724" cy="1415715"/>
          </a:xfrm>
          <a:prstGeom prst="rect">
            <a:avLst/>
          </a:prstGeom>
          <a:solidFill>
            <a:schemeClr val="tx2">
              <a:alpha val="20000"/>
            </a:schemeClr>
          </a:solidFill>
        </p:spPr>
        <p:txBody>
          <a:bodyPr vert="horz" lIns="91440" tIns="45720" rIns="91440" bIns="45720" rtlCol="0" anchor="ctr">
            <a:noAutofit/>
          </a:bodyPr>
          <a:lstStyle>
            <a:lvl1pPr marL="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rgbClr val="5BC6CC"/>
                </a:solidFill>
                <a:effectLst/>
                <a:latin typeface="+mn-lt"/>
                <a:ea typeface="+mn-ea"/>
                <a:cs typeface="+mn-cs"/>
              </a:defRPr>
            </a:lvl1pPr>
            <a:lvl2pPr marL="45720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rgbClr val="5BC6CC"/>
              </a:buClr>
              <a:buSzPct val="100000"/>
              <a:buFont typeface="Wingdings" pitchFamily="2"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173038" lvl="1"/>
            <a:r>
              <a:rPr lang="en-US" b="1" i="1" dirty="0">
                <a:solidFill>
                  <a:schemeClr val="tx1"/>
                </a:solidFill>
              </a:rPr>
              <a:t>Challenges: </a:t>
            </a:r>
            <a:r>
              <a:rPr lang="en-US" i="1" dirty="0">
                <a:solidFill>
                  <a:schemeClr val="tx1"/>
                </a:solidFill>
              </a:rPr>
              <a:t>due to the recent (low) interest rate environment, yields have been low.</a:t>
            </a:r>
          </a:p>
          <a:p>
            <a:pPr marL="173038" lvl="1"/>
            <a:r>
              <a:rPr lang="en-US" b="1" i="1" dirty="0">
                <a:solidFill>
                  <a:schemeClr val="tx1"/>
                </a:solidFill>
              </a:rPr>
              <a:t>Liquidity: </a:t>
            </a:r>
            <a:r>
              <a:rPr lang="en-US" i="1" dirty="0">
                <a:solidFill>
                  <a:schemeClr val="tx1"/>
                </a:solidFill>
              </a:rPr>
              <a:t>individual bond holdings sometime have long durations which limits investment options should interest rates or other investment opportunities arise. </a:t>
            </a:r>
          </a:p>
        </p:txBody>
      </p:sp>
    </p:spTree>
    <p:extLst>
      <p:ext uri="{BB962C8B-B14F-4D97-AF65-F5344CB8AC3E}">
        <p14:creationId xmlns:p14="http://schemas.microsoft.com/office/powerpoint/2010/main" val="82648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bldLvl="2"/>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84077-5333-7C44-8BB9-6657297EC691}"/>
              </a:ext>
            </a:extLst>
          </p:cNvPr>
          <p:cNvSpPr>
            <a:spLocks noGrp="1"/>
          </p:cNvSpPr>
          <p:nvPr>
            <p:ph type="title"/>
          </p:nvPr>
        </p:nvSpPr>
        <p:spPr>
          <a:xfrm>
            <a:off x="948546" y="1015199"/>
            <a:ext cx="8534401" cy="900229"/>
          </a:xfrm>
        </p:spPr>
        <p:txBody>
          <a:bodyPr anchor="t">
            <a:normAutofit/>
          </a:bodyPr>
          <a:lstStyle/>
          <a:p>
            <a:r>
              <a:rPr lang="en-US" sz="4800" cap="none" dirty="0">
                <a:solidFill>
                  <a:schemeClr val="tx2"/>
                </a:solidFill>
              </a:rPr>
              <a:t>Here’s What it Looks Like</a:t>
            </a:r>
          </a:p>
        </p:txBody>
      </p:sp>
      <p:sp>
        <p:nvSpPr>
          <p:cNvPr id="7" name="Content Placeholder 6">
            <a:extLst>
              <a:ext uri="{FF2B5EF4-FFF2-40B4-BE49-F238E27FC236}">
                <a16:creationId xmlns:a16="http://schemas.microsoft.com/office/drawing/2014/main" id="{6B4FF642-9282-4519-865C-B320F2C6635B}"/>
              </a:ext>
            </a:extLst>
          </p:cNvPr>
          <p:cNvSpPr>
            <a:spLocks noGrp="1"/>
          </p:cNvSpPr>
          <p:nvPr>
            <p:ph type="body" idx="1"/>
          </p:nvPr>
        </p:nvSpPr>
        <p:spPr>
          <a:xfrm>
            <a:off x="948545" y="2790658"/>
            <a:ext cx="9822124" cy="1228693"/>
          </a:xfrm>
        </p:spPr>
        <p:txBody>
          <a:bodyPr>
            <a:noAutofit/>
          </a:bodyPr>
          <a:lstStyle/>
          <a:p>
            <a:pPr marL="285750" indent="-285750">
              <a:buClr>
                <a:schemeClr val="tx2"/>
              </a:buClr>
              <a:buFont typeface="Wingdings" pitchFamily="2" charset="2"/>
              <a:buChar char="§"/>
            </a:pPr>
            <a:r>
              <a:rPr lang="en-US" sz="2000" dirty="0">
                <a:solidFill>
                  <a:schemeClr val="tx1"/>
                </a:solidFill>
              </a:rPr>
              <a:t>Steve is a 56 year old looking to retire in the next 2 years with a pension.</a:t>
            </a:r>
            <a:br>
              <a:rPr lang="en-US" sz="2000" dirty="0">
                <a:solidFill>
                  <a:schemeClr val="tx1"/>
                </a:solidFill>
              </a:rPr>
            </a:br>
            <a:r>
              <a:rPr lang="en-US" sz="2000" dirty="0">
                <a:solidFill>
                  <a:schemeClr val="tx1"/>
                </a:solidFill>
              </a:rPr>
              <a:t>He, fortunately, has a very good pension that will pay him nearly $175,000 annually. He and his wife (no kids) currently live on $100,000 per year, leaving them with a surplus after taxes of $22,500. He is concerned about inflation later in life. </a:t>
            </a:r>
          </a:p>
        </p:txBody>
      </p:sp>
      <p:sp>
        <p:nvSpPr>
          <p:cNvPr id="10" name="Title 4">
            <a:extLst>
              <a:ext uri="{FF2B5EF4-FFF2-40B4-BE49-F238E27FC236}">
                <a16:creationId xmlns:a16="http://schemas.microsoft.com/office/drawing/2014/main" id="{86E1834C-1D16-D54F-9578-523C7C25BFF8}"/>
              </a:ext>
            </a:extLst>
          </p:cNvPr>
          <p:cNvSpPr txBox="1">
            <a:spLocks/>
          </p:cNvSpPr>
          <p:nvPr/>
        </p:nvSpPr>
        <p:spPr>
          <a:xfrm>
            <a:off x="948546" y="2083603"/>
            <a:ext cx="8534401" cy="900229"/>
          </a:xfrm>
          <a:prstGeom prst="rect">
            <a:avLst/>
          </a:prstGeom>
          <a:effectLst/>
        </p:spPr>
        <p:txBody>
          <a:bodyPr vert="horz" lIns="91440" tIns="45720" rIns="91440" bIns="45720" rtlCol="0" anchor="t">
            <a:normAutofit/>
          </a:bodyPr>
          <a:lstStyle>
            <a:lvl1pPr algn="l" defTabSz="457200" rtl="0" eaLnBrk="1" latinLnBrk="0" hangingPunct="1">
              <a:spcBef>
                <a:spcPct val="0"/>
              </a:spcBef>
              <a:buNone/>
              <a:defRPr sz="3600" b="0" kern="1200" cap="all">
                <a:ln w="3175" cmpd="sng">
                  <a:noFill/>
                </a:ln>
                <a:solidFill>
                  <a:srgbClr val="325B68"/>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cap="none" dirty="0">
                <a:solidFill>
                  <a:schemeClr val="tx1"/>
                </a:solidFill>
              </a:rPr>
              <a:t>Tax Efficient Strategy</a:t>
            </a:r>
          </a:p>
        </p:txBody>
      </p:sp>
      <p:sp>
        <p:nvSpPr>
          <p:cNvPr id="12" name="Content Placeholder 3">
            <a:extLst>
              <a:ext uri="{FF2B5EF4-FFF2-40B4-BE49-F238E27FC236}">
                <a16:creationId xmlns:a16="http://schemas.microsoft.com/office/drawing/2014/main" id="{F53658CD-78B7-7340-B714-187793F6E7DD}"/>
              </a:ext>
            </a:extLst>
          </p:cNvPr>
          <p:cNvSpPr txBox="1">
            <a:spLocks/>
          </p:cNvSpPr>
          <p:nvPr/>
        </p:nvSpPr>
        <p:spPr>
          <a:xfrm>
            <a:off x="732340" y="4639377"/>
            <a:ext cx="10721724" cy="943276"/>
          </a:xfrm>
          <a:prstGeom prst="rect">
            <a:avLst/>
          </a:prstGeom>
          <a:solidFill>
            <a:schemeClr val="tx2">
              <a:alpha val="20000"/>
            </a:schemeClr>
          </a:solidFill>
        </p:spPr>
        <p:txBody>
          <a:bodyPr vert="horz" lIns="91440" tIns="45720" rIns="91440" bIns="45720" rtlCol="0" anchor="ctr">
            <a:noAutofit/>
          </a:bodyPr>
          <a:lstStyle>
            <a:lvl1pPr marL="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rgbClr val="5BC6CC"/>
                </a:solidFill>
                <a:effectLst/>
                <a:latin typeface="+mn-lt"/>
                <a:ea typeface="+mn-ea"/>
                <a:cs typeface="+mn-cs"/>
              </a:defRPr>
            </a:lvl1pPr>
            <a:lvl2pPr marL="45720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rgbClr val="5BC6CC"/>
              </a:buClr>
              <a:buSzPct val="100000"/>
              <a:buFont typeface="Wingdings" pitchFamily="2"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30188"/>
            <a:r>
              <a:rPr lang="en-US" b="1" i="1" dirty="0">
                <a:solidFill>
                  <a:schemeClr val="tx1"/>
                </a:solidFill>
              </a:rPr>
              <a:t>Here’s what we proposed: </a:t>
            </a:r>
            <a:r>
              <a:rPr lang="en-US" i="1" dirty="0">
                <a:solidFill>
                  <a:schemeClr val="tx1"/>
                </a:solidFill>
              </a:rPr>
              <a:t>Take a portion of the $22,500 and purchase life insurance designed to take tax-free withdrawals later if needed.</a:t>
            </a:r>
          </a:p>
        </p:txBody>
      </p:sp>
    </p:spTree>
    <p:extLst>
      <p:ext uri="{BB962C8B-B14F-4D97-AF65-F5344CB8AC3E}">
        <p14:creationId xmlns:p14="http://schemas.microsoft.com/office/powerpoint/2010/main" val="149024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P spid="10"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07B3B7-97DA-4249-B112-BC568B16425B}"/>
              </a:ext>
            </a:extLst>
          </p:cNvPr>
          <p:cNvPicPr>
            <a:picLocks noGrp="1" noChangeAspect="1"/>
          </p:cNvPicPr>
          <p:nvPr>
            <p:ph idx="4294967295"/>
          </p:nvPr>
        </p:nvPicPr>
        <p:blipFill rotWithShape="1">
          <a:blip r:embed="rId2"/>
          <a:srcRect l="57575" t="20213" r="8267" b="5505"/>
          <a:stretch/>
        </p:blipFill>
        <p:spPr>
          <a:xfrm>
            <a:off x="430213" y="895350"/>
            <a:ext cx="11761787" cy="5891213"/>
          </a:xfrm>
        </p:spPr>
      </p:pic>
      <p:sp>
        <p:nvSpPr>
          <p:cNvPr id="13" name="Title Placeholder 1">
            <a:extLst>
              <a:ext uri="{FF2B5EF4-FFF2-40B4-BE49-F238E27FC236}">
                <a16:creationId xmlns:a16="http://schemas.microsoft.com/office/drawing/2014/main" id="{6520A469-D226-4643-9716-2943BBB73B2C}"/>
              </a:ext>
            </a:extLst>
          </p:cNvPr>
          <p:cNvSpPr txBox="1">
            <a:spLocks/>
          </p:cNvSpPr>
          <p:nvPr/>
        </p:nvSpPr>
        <p:spPr>
          <a:xfrm>
            <a:off x="796079" y="261499"/>
            <a:ext cx="10586971" cy="1507067"/>
          </a:xfrm>
          <a:prstGeom prst="rect">
            <a:avLst/>
          </a:prstGeom>
          <a:effectLst/>
        </p:spPr>
        <p:txBody>
          <a:bodyPr vert="horz" lIns="91440" tIns="45720" rIns="91440" bIns="45720" rtlCol="0" anchor="t">
            <a:noAutofit/>
          </a:bodyPr>
          <a:lstStyle>
            <a:lvl1pPr algn="l" defTabSz="457200" rtl="0" eaLnBrk="1" latinLnBrk="0" hangingPunct="1">
              <a:spcBef>
                <a:spcPct val="0"/>
              </a:spcBef>
              <a:buNone/>
              <a:defRPr sz="4800" kern="1200" cap="none">
                <a:ln w="3175" cmpd="sng">
                  <a:noFill/>
                </a:ln>
                <a:solidFill>
                  <a:srgbClr val="325B68"/>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Projected Policy Values</a:t>
            </a:r>
          </a:p>
        </p:txBody>
      </p:sp>
    </p:spTree>
    <p:extLst>
      <p:ext uri="{BB962C8B-B14F-4D97-AF65-F5344CB8AC3E}">
        <p14:creationId xmlns:p14="http://schemas.microsoft.com/office/powerpoint/2010/main" val="295245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D4A8E3-9425-BB43-AF1A-670AEF87EE0D}"/>
              </a:ext>
            </a:extLst>
          </p:cNvPr>
          <p:cNvPicPr>
            <a:picLocks noChangeAspect="1"/>
          </p:cNvPicPr>
          <p:nvPr/>
        </p:nvPicPr>
        <p:blipFill rotWithShape="1">
          <a:blip r:embed="rId2"/>
          <a:srcRect l="57633" t="17325" r="8505" b="5827"/>
          <a:stretch/>
        </p:blipFill>
        <p:spPr>
          <a:xfrm>
            <a:off x="586428" y="263232"/>
            <a:ext cx="10982272" cy="6288877"/>
          </a:xfrm>
          <a:prstGeom prst="rect">
            <a:avLst/>
          </a:prstGeom>
        </p:spPr>
      </p:pic>
    </p:spTree>
    <p:extLst>
      <p:ext uri="{BB962C8B-B14F-4D97-AF65-F5344CB8AC3E}">
        <p14:creationId xmlns:p14="http://schemas.microsoft.com/office/powerpoint/2010/main" val="29682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6756-246D-4B4A-9F4C-DD1AC7968E3A}"/>
              </a:ext>
            </a:extLst>
          </p:cNvPr>
          <p:cNvSpPr>
            <a:spLocks noGrp="1"/>
          </p:cNvSpPr>
          <p:nvPr>
            <p:ph type="title"/>
          </p:nvPr>
        </p:nvSpPr>
        <p:spPr>
          <a:xfrm>
            <a:off x="831311" y="637674"/>
            <a:ext cx="8534400" cy="1507067"/>
          </a:xfrm>
        </p:spPr>
        <p:txBody>
          <a:bodyPr>
            <a:normAutofit/>
          </a:bodyPr>
          <a:lstStyle/>
          <a:p>
            <a:r>
              <a:rPr lang="en-US" sz="4800" dirty="0">
                <a:solidFill>
                  <a:schemeClr val="tx2"/>
                </a:solidFill>
              </a:rPr>
              <a:t>Here’s how they work</a:t>
            </a:r>
          </a:p>
        </p:txBody>
      </p:sp>
      <p:sp>
        <p:nvSpPr>
          <p:cNvPr id="3" name="Content Placeholder 2">
            <a:extLst>
              <a:ext uri="{FF2B5EF4-FFF2-40B4-BE49-F238E27FC236}">
                <a16:creationId xmlns:a16="http://schemas.microsoft.com/office/drawing/2014/main" id="{1F80BE3E-05D8-4912-9F58-779821F833B9}"/>
              </a:ext>
            </a:extLst>
          </p:cNvPr>
          <p:cNvSpPr>
            <a:spLocks noGrp="1"/>
          </p:cNvSpPr>
          <p:nvPr>
            <p:ph idx="1"/>
          </p:nvPr>
        </p:nvSpPr>
        <p:spPr>
          <a:xfrm>
            <a:off x="854100" y="2739494"/>
            <a:ext cx="8957582" cy="3615267"/>
          </a:xfrm>
        </p:spPr>
        <p:txBody>
          <a:bodyPr>
            <a:noAutofit/>
          </a:bodyPr>
          <a:lstStyle/>
          <a:p>
            <a:pPr marL="0" indent="0">
              <a:buNone/>
            </a:pPr>
            <a:r>
              <a:rPr lang="en-US" sz="2800" dirty="0"/>
              <a:t>What if I am concerned about market volatility and I need consistent income?</a:t>
            </a:r>
          </a:p>
          <a:p>
            <a:pPr>
              <a:buClr>
                <a:schemeClr val="tx2"/>
              </a:buClr>
            </a:pPr>
            <a:r>
              <a:rPr lang="en-US" sz="2800" dirty="0"/>
              <a:t>Fixed Indexed Annuities	</a:t>
            </a:r>
          </a:p>
          <a:p>
            <a:pPr lvl="1">
              <a:buClr>
                <a:schemeClr val="tx2"/>
              </a:buClr>
            </a:pPr>
            <a:r>
              <a:rPr lang="en-US" sz="2000" dirty="0"/>
              <a:t>Benefits: low fees, guaranteed against market downturns, create reliable income streams, great for qualified retirement accounts</a:t>
            </a:r>
          </a:p>
          <a:p>
            <a:pPr lvl="1">
              <a:buClr>
                <a:schemeClr val="tx2"/>
              </a:buClr>
            </a:pPr>
            <a:r>
              <a:rPr lang="en-US" sz="2000" dirty="0"/>
              <a:t>Companies that offer them: We only work with A rated carriers when Advising our clients</a:t>
            </a:r>
          </a:p>
          <a:p>
            <a:pPr lvl="1">
              <a:buClr>
                <a:schemeClr val="tx2"/>
              </a:buClr>
            </a:pPr>
            <a:r>
              <a:rPr lang="en-US" sz="2000" dirty="0"/>
              <a:t>Downside: they are NOT liquid, you will only enjoy partial upside of the index they are tied to</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285201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75920-5FB4-41C0-8AE3-CCF3DF692744}"/>
              </a:ext>
            </a:extLst>
          </p:cNvPr>
          <p:cNvSpPr>
            <a:spLocks noGrp="1"/>
          </p:cNvSpPr>
          <p:nvPr>
            <p:ph idx="1"/>
          </p:nvPr>
        </p:nvSpPr>
        <p:spPr>
          <a:xfrm>
            <a:off x="948546" y="1882642"/>
            <a:ext cx="10755313" cy="3929592"/>
          </a:xfrm>
        </p:spPr>
        <p:txBody>
          <a:bodyPr anchor="t">
            <a:normAutofit/>
          </a:bodyPr>
          <a:lstStyle/>
          <a:p>
            <a:pPr marL="0" indent="0">
              <a:buNone/>
            </a:pPr>
            <a:r>
              <a:rPr lang="en-US" sz="2400" dirty="0"/>
              <a:t>Actual Client Case Study</a:t>
            </a:r>
          </a:p>
          <a:p>
            <a:pPr>
              <a:buClr>
                <a:schemeClr val="tx2"/>
              </a:buClr>
            </a:pPr>
            <a:r>
              <a:rPr lang="en-US" dirty="0"/>
              <a:t>Linda has an IRA worth $350,000 that she has not touched and this year she turned 72 years old. The IRS now requires that she takes minimum distributions (RMD) from her IRA of approximately 3.8% and every year going forward the IRS will force her to withdraw a higher percentage. Linda would like the  additional income of $13,300, but is there a better option?</a:t>
            </a:r>
          </a:p>
        </p:txBody>
      </p:sp>
      <p:sp>
        <p:nvSpPr>
          <p:cNvPr id="10" name="Content Placeholder 3">
            <a:extLst>
              <a:ext uri="{FF2B5EF4-FFF2-40B4-BE49-F238E27FC236}">
                <a16:creationId xmlns:a16="http://schemas.microsoft.com/office/drawing/2014/main" id="{CEBB8C57-51A9-DB4C-B9D7-1DAD2C344169}"/>
              </a:ext>
            </a:extLst>
          </p:cNvPr>
          <p:cNvSpPr txBox="1">
            <a:spLocks/>
          </p:cNvSpPr>
          <p:nvPr/>
        </p:nvSpPr>
        <p:spPr>
          <a:xfrm>
            <a:off x="732340" y="4293344"/>
            <a:ext cx="10721724" cy="1738330"/>
          </a:xfrm>
          <a:prstGeom prst="rect">
            <a:avLst/>
          </a:prstGeom>
          <a:solidFill>
            <a:schemeClr val="tx2">
              <a:alpha val="50000"/>
            </a:schemeClr>
          </a:solidFill>
        </p:spPr>
        <p:txBody>
          <a:bodyPr vert="horz" lIns="91440" tIns="45720" rIns="91440" bIns="45720" rtlCol="0" anchor="ctr">
            <a:noAutofit/>
          </a:bodyPr>
          <a:lstStyle>
            <a:lvl1pPr marL="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rgbClr val="5BC6CC"/>
                </a:solidFill>
                <a:effectLst/>
                <a:latin typeface="+mn-lt"/>
                <a:ea typeface="+mn-ea"/>
                <a:cs typeface="+mn-cs"/>
              </a:defRPr>
            </a:lvl1pPr>
            <a:lvl2pPr marL="457200" indent="0" algn="l" defTabSz="457200" rtl="0" eaLnBrk="1" latinLnBrk="0" hangingPunct="1">
              <a:spcBef>
                <a:spcPct val="20000"/>
              </a:spcBef>
              <a:spcAft>
                <a:spcPts val="600"/>
              </a:spcAft>
              <a:buClr>
                <a:srgbClr val="5BC6CC"/>
              </a:buClr>
              <a:buSzPct val="100000"/>
              <a:buFont typeface="Wingdings" pitchFamily="2"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rgbClr val="5BC6CC"/>
              </a:buClr>
              <a:buSzPct val="100000"/>
              <a:buFont typeface="Wingdings" pitchFamily="2"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rgbClr val="5BC6CC"/>
              </a:buClr>
              <a:buSzPct val="100000"/>
              <a:buFont typeface="Wingdings" pitchFamily="2"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230188"/>
            <a:r>
              <a:rPr lang="en-US" b="1" i="1" dirty="0">
                <a:solidFill>
                  <a:schemeClr val="tx1"/>
                </a:solidFill>
              </a:rPr>
              <a:t>Here’s what we did: </a:t>
            </a:r>
            <a:r>
              <a:rPr lang="en-US" i="1" dirty="0">
                <a:solidFill>
                  <a:schemeClr val="tx1"/>
                </a:solidFill>
              </a:rPr>
              <a:t>Once the IRS forces you to start withdrawing principal and interest from your IRA, the IRA basically became an annuity…only without the guarantees and benefit an annuity offers. So, the question becomes, would you rather have an inconsistent amount of income starting at $13,300 per year until your IRA is depleted or $22,680 per year guaranteed for life with principal protection and other features such as Chronic Illness Protection?</a:t>
            </a:r>
          </a:p>
        </p:txBody>
      </p:sp>
      <p:sp>
        <p:nvSpPr>
          <p:cNvPr id="11" name="Title 1">
            <a:extLst>
              <a:ext uri="{FF2B5EF4-FFF2-40B4-BE49-F238E27FC236}">
                <a16:creationId xmlns:a16="http://schemas.microsoft.com/office/drawing/2014/main" id="{F64C498F-5C7D-744D-8D1D-774AC1390DD9}"/>
              </a:ext>
            </a:extLst>
          </p:cNvPr>
          <p:cNvSpPr>
            <a:spLocks noGrp="1"/>
          </p:cNvSpPr>
          <p:nvPr>
            <p:ph type="title"/>
          </p:nvPr>
        </p:nvSpPr>
        <p:spPr>
          <a:xfrm>
            <a:off x="831311" y="637674"/>
            <a:ext cx="8534400" cy="1507067"/>
          </a:xfrm>
        </p:spPr>
        <p:txBody>
          <a:bodyPr>
            <a:normAutofit/>
          </a:bodyPr>
          <a:lstStyle/>
          <a:p>
            <a:r>
              <a:rPr lang="en-US" sz="4800" dirty="0">
                <a:solidFill>
                  <a:schemeClr val="tx2"/>
                </a:solidFill>
              </a:rPr>
              <a:t>Here’s how it works</a:t>
            </a:r>
          </a:p>
        </p:txBody>
      </p:sp>
    </p:spTree>
    <p:extLst>
      <p:ext uri="{BB962C8B-B14F-4D97-AF65-F5344CB8AC3E}">
        <p14:creationId xmlns:p14="http://schemas.microsoft.com/office/powerpoint/2010/main" val="213237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6F1D1-D1AE-47E1-B8E9-F44B92FA435D}"/>
              </a:ext>
            </a:extLst>
          </p:cNvPr>
          <p:cNvSpPr>
            <a:spLocks noGrp="1"/>
          </p:cNvSpPr>
          <p:nvPr>
            <p:ph type="subTitle" idx="1"/>
          </p:nvPr>
        </p:nvSpPr>
        <p:spPr>
          <a:xfrm>
            <a:off x="1088473" y="3882368"/>
            <a:ext cx="6400800" cy="1947333"/>
          </a:xfrm>
          <a:prstGeom prst="rect">
            <a:avLst/>
          </a:prstGeom>
          <a:ln>
            <a:noFill/>
          </a:ln>
        </p:spPr>
        <p:txBody>
          <a:bodyPr/>
          <a:lstStyle/>
          <a:p>
            <a:pPr marL="0" indent="0">
              <a:buNone/>
            </a:pPr>
            <a:endParaRPr lang="en-US" dirty="0"/>
          </a:p>
          <a:p>
            <a:pPr marL="0" indent="0">
              <a:buNone/>
            </a:pPr>
            <a:endParaRPr lang="en-US" dirty="0"/>
          </a:p>
          <a:p>
            <a:endParaRPr lang="en-US" dirty="0"/>
          </a:p>
        </p:txBody>
      </p:sp>
      <p:sp>
        <p:nvSpPr>
          <p:cNvPr id="4" name="Rectangle: Rounded Corners 3">
            <a:extLst>
              <a:ext uri="{FF2B5EF4-FFF2-40B4-BE49-F238E27FC236}">
                <a16:creationId xmlns:a16="http://schemas.microsoft.com/office/drawing/2014/main" id="{E944AAB9-922C-4525-A869-FB6DFDC6B04F}"/>
              </a:ext>
            </a:extLst>
          </p:cNvPr>
          <p:cNvSpPr/>
          <p:nvPr/>
        </p:nvSpPr>
        <p:spPr>
          <a:xfrm>
            <a:off x="1371928" y="1118001"/>
            <a:ext cx="1926454" cy="13357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Present</a:t>
            </a:r>
          </a:p>
          <a:p>
            <a:pPr algn="ctr"/>
            <a:r>
              <a:rPr lang="en-US" dirty="0"/>
              <a:t>IRA $350,000</a:t>
            </a:r>
          </a:p>
        </p:txBody>
      </p:sp>
      <p:sp>
        <p:nvSpPr>
          <p:cNvPr id="5" name="Arrow: Down 4">
            <a:extLst>
              <a:ext uri="{FF2B5EF4-FFF2-40B4-BE49-F238E27FC236}">
                <a16:creationId xmlns:a16="http://schemas.microsoft.com/office/drawing/2014/main" id="{1A9C09DD-0585-468A-B8D3-962B961F1A41}"/>
              </a:ext>
            </a:extLst>
          </p:cNvPr>
          <p:cNvSpPr/>
          <p:nvPr/>
        </p:nvSpPr>
        <p:spPr>
          <a:xfrm>
            <a:off x="1885191" y="2847411"/>
            <a:ext cx="931893" cy="1335710"/>
          </a:xfrm>
          <a:prstGeom prst="downArrow">
            <a:avLst/>
          </a:prstGeom>
          <a:solidFill>
            <a:srgbClr val="0D3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DAAD997-9316-4B73-8914-77220A6FBB58}"/>
              </a:ext>
            </a:extLst>
          </p:cNvPr>
          <p:cNvSpPr/>
          <p:nvPr/>
        </p:nvSpPr>
        <p:spPr>
          <a:xfrm>
            <a:off x="1371927" y="4391841"/>
            <a:ext cx="2004133" cy="171947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Annual RMD</a:t>
            </a:r>
          </a:p>
          <a:p>
            <a:pPr algn="ctr"/>
            <a:r>
              <a:rPr lang="en-US" dirty="0"/>
              <a:t>$13,300 Paid Until</a:t>
            </a:r>
          </a:p>
          <a:p>
            <a:pPr algn="ctr"/>
            <a:r>
              <a:rPr lang="en-US" dirty="0"/>
              <a:t>Account Depleted</a:t>
            </a:r>
          </a:p>
        </p:txBody>
      </p:sp>
      <p:sp>
        <p:nvSpPr>
          <p:cNvPr id="7" name="Arrow: Right 6">
            <a:extLst>
              <a:ext uri="{FF2B5EF4-FFF2-40B4-BE49-F238E27FC236}">
                <a16:creationId xmlns:a16="http://schemas.microsoft.com/office/drawing/2014/main" id="{01A44369-9D07-44E3-A155-826861B15C41}"/>
              </a:ext>
            </a:extLst>
          </p:cNvPr>
          <p:cNvSpPr/>
          <p:nvPr/>
        </p:nvSpPr>
        <p:spPr>
          <a:xfrm>
            <a:off x="4409730" y="1290831"/>
            <a:ext cx="1808922" cy="9839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686E603-8550-4C75-9043-E615E822E203}"/>
              </a:ext>
            </a:extLst>
          </p:cNvPr>
          <p:cNvSpPr/>
          <p:nvPr/>
        </p:nvSpPr>
        <p:spPr>
          <a:xfrm>
            <a:off x="7369757" y="972779"/>
            <a:ext cx="3341382" cy="187463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Proposed</a:t>
            </a:r>
            <a:r>
              <a:rPr lang="en-US" dirty="0"/>
              <a:t> </a:t>
            </a:r>
          </a:p>
          <a:p>
            <a:pPr algn="ctr"/>
            <a:r>
              <a:rPr lang="en-US" dirty="0"/>
              <a:t>Annuity IRA</a:t>
            </a:r>
          </a:p>
          <a:p>
            <a:pPr algn="ctr"/>
            <a:r>
              <a:rPr lang="en-US" dirty="0"/>
              <a:t>$378,000</a:t>
            </a:r>
          </a:p>
          <a:p>
            <a:pPr algn="ctr"/>
            <a:r>
              <a:rPr lang="en-US" dirty="0"/>
              <a:t>(Including income bonus)</a:t>
            </a:r>
          </a:p>
        </p:txBody>
      </p:sp>
      <p:sp>
        <p:nvSpPr>
          <p:cNvPr id="9" name="Rectangle: Rounded Corners 8">
            <a:extLst>
              <a:ext uri="{FF2B5EF4-FFF2-40B4-BE49-F238E27FC236}">
                <a16:creationId xmlns:a16="http://schemas.microsoft.com/office/drawing/2014/main" id="{AE1FFED8-22B0-4309-9A2E-5C70D6120208}"/>
              </a:ext>
            </a:extLst>
          </p:cNvPr>
          <p:cNvSpPr/>
          <p:nvPr/>
        </p:nvSpPr>
        <p:spPr>
          <a:xfrm>
            <a:off x="7369757" y="972779"/>
            <a:ext cx="3341382" cy="1874632"/>
          </a:xfrm>
          <a:prstGeom prst="roundRect">
            <a:avLst/>
          </a:prstGeom>
          <a:solidFill>
            <a:srgbClr val="325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Proposed</a:t>
            </a:r>
            <a:r>
              <a:rPr lang="en-US" dirty="0"/>
              <a:t> </a:t>
            </a:r>
          </a:p>
          <a:p>
            <a:pPr algn="ctr"/>
            <a:r>
              <a:rPr lang="en-US" dirty="0"/>
              <a:t>Annuity IRA</a:t>
            </a:r>
          </a:p>
          <a:p>
            <a:pPr algn="ctr"/>
            <a:r>
              <a:rPr lang="en-US" dirty="0"/>
              <a:t>$385,000</a:t>
            </a:r>
          </a:p>
          <a:p>
            <a:pPr algn="ctr"/>
            <a:r>
              <a:rPr lang="en-US" dirty="0"/>
              <a:t>(Including income bonus)</a:t>
            </a:r>
          </a:p>
        </p:txBody>
      </p:sp>
      <p:sp>
        <p:nvSpPr>
          <p:cNvPr id="10" name="Arrow: Down 9">
            <a:extLst>
              <a:ext uri="{FF2B5EF4-FFF2-40B4-BE49-F238E27FC236}">
                <a16:creationId xmlns:a16="http://schemas.microsoft.com/office/drawing/2014/main" id="{F9B301CC-3F8E-4553-B133-DEF5575A4E93}"/>
              </a:ext>
            </a:extLst>
          </p:cNvPr>
          <p:cNvSpPr/>
          <p:nvPr/>
        </p:nvSpPr>
        <p:spPr>
          <a:xfrm>
            <a:off x="8609288" y="3095889"/>
            <a:ext cx="1058242" cy="1335710"/>
          </a:xfrm>
          <a:prstGeom prst="downArrow">
            <a:avLst>
              <a:gd name="adj1" fmla="val 50000"/>
              <a:gd name="adj2" fmla="val 58204"/>
            </a:avLst>
          </a:prstGeom>
          <a:solidFill>
            <a:srgbClr val="0D3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9EDCBF-9C8B-47C7-AB67-CD25A64B6291}"/>
              </a:ext>
            </a:extLst>
          </p:cNvPr>
          <p:cNvSpPr/>
          <p:nvPr/>
        </p:nvSpPr>
        <p:spPr>
          <a:xfrm>
            <a:off x="7659826" y="4596695"/>
            <a:ext cx="3131448" cy="1335710"/>
          </a:xfrm>
          <a:prstGeom prst="roundRect">
            <a:avLst/>
          </a:prstGeom>
          <a:solidFill>
            <a:srgbClr val="325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Annual Income $23,522 Paid and Guaranteed</a:t>
            </a:r>
            <a:br>
              <a:rPr lang="en-US" dirty="0"/>
            </a:br>
            <a:r>
              <a:rPr lang="en-US" dirty="0"/>
              <a:t>for Life</a:t>
            </a:r>
          </a:p>
        </p:txBody>
      </p:sp>
    </p:spTree>
    <p:extLst>
      <p:ext uri="{BB962C8B-B14F-4D97-AF65-F5344CB8AC3E}">
        <p14:creationId xmlns:p14="http://schemas.microsoft.com/office/powerpoint/2010/main" val="220986135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0B6BA0-5A33-458A-A961-3E3FBBBD99BD}"/>
              </a:ext>
            </a:extLst>
          </p:cNvPr>
          <p:cNvPicPr>
            <a:picLocks noChangeAspect="1"/>
          </p:cNvPicPr>
          <p:nvPr/>
        </p:nvPicPr>
        <p:blipFill rotWithShape="1">
          <a:blip r:embed="rId2"/>
          <a:srcRect l="56060" t="13579" r="6602" b="5298"/>
          <a:stretch/>
        </p:blipFill>
        <p:spPr>
          <a:xfrm>
            <a:off x="702643" y="683394"/>
            <a:ext cx="10847673" cy="5563402"/>
          </a:xfrm>
          <a:prstGeom prst="rect">
            <a:avLst/>
          </a:prstGeom>
        </p:spPr>
      </p:pic>
    </p:spTree>
    <p:extLst>
      <p:ext uri="{BB962C8B-B14F-4D97-AF65-F5344CB8AC3E}">
        <p14:creationId xmlns:p14="http://schemas.microsoft.com/office/powerpoint/2010/main" val="3151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D883D-B927-42F2-90A7-5C25DC539B87}"/>
              </a:ext>
            </a:extLst>
          </p:cNvPr>
          <p:cNvPicPr>
            <a:picLocks noChangeAspect="1"/>
          </p:cNvPicPr>
          <p:nvPr/>
        </p:nvPicPr>
        <p:blipFill rotWithShape="1">
          <a:blip r:embed="rId2"/>
          <a:srcRect l="56149" t="13593" r="6927" b="5461"/>
          <a:stretch/>
        </p:blipFill>
        <p:spPr>
          <a:xfrm>
            <a:off x="721895" y="673767"/>
            <a:ext cx="10712918" cy="5601905"/>
          </a:xfrm>
          <a:prstGeom prst="rect">
            <a:avLst/>
          </a:prstGeom>
        </p:spPr>
      </p:pic>
    </p:spTree>
    <p:extLst>
      <p:ext uri="{BB962C8B-B14F-4D97-AF65-F5344CB8AC3E}">
        <p14:creationId xmlns:p14="http://schemas.microsoft.com/office/powerpoint/2010/main" val="27070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hands on a beach&#10;&#10;Description automatically generated">
            <a:extLst>
              <a:ext uri="{FF2B5EF4-FFF2-40B4-BE49-F238E27FC236}">
                <a16:creationId xmlns:a16="http://schemas.microsoft.com/office/drawing/2014/main" id="{EB793D98-49C7-052F-DE6C-090204030F4C}"/>
              </a:ext>
            </a:extLst>
          </p:cNvPr>
          <p:cNvPicPr>
            <a:picLocks noChangeAspect="1"/>
          </p:cNvPicPr>
          <p:nvPr/>
        </p:nvPicPr>
        <p:blipFill rotWithShape="1">
          <a:blip r:embed="rId3">
            <a:extLst>
              <a:ext uri="{28A0092B-C50C-407E-A947-70E740481C1C}">
                <a14:useLocalDpi xmlns:a14="http://schemas.microsoft.com/office/drawing/2010/main" val="0"/>
              </a:ext>
            </a:extLst>
          </a:blip>
          <a:srcRect l="36297" r="17685"/>
          <a:stretch/>
        </p:blipFill>
        <p:spPr>
          <a:xfrm>
            <a:off x="7458117" y="-1"/>
            <a:ext cx="4733884" cy="6857999"/>
          </a:xfrm>
          <a:prstGeom prst="rect">
            <a:avLst/>
          </a:prstGeom>
        </p:spPr>
      </p:pic>
      <p:sp>
        <p:nvSpPr>
          <p:cNvPr id="9" name="Title 6"/>
          <p:cNvSpPr txBox="1">
            <a:spLocks/>
          </p:cNvSpPr>
          <p:nvPr/>
        </p:nvSpPr>
        <p:spPr>
          <a:xfrm>
            <a:off x="1679957" y="46903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pic>
        <p:nvPicPr>
          <p:cNvPr id="6" name="Picture 5">
            <a:extLst>
              <a:ext uri="{FF2B5EF4-FFF2-40B4-BE49-F238E27FC236}">
                <a16:creationId xmlns:a16="http://schemas.microsoft.com/office/drawing/2014/main" id="{55DB0C45-4541-5E40-9149-C03DBB662127}"/>
              </a:ext>
            </a:extLst>
          </p:cNvPr>
          <p:cNvPicPr>
            <a:picLocks noChangeAspect="1"/>
          </p:cNvPicPr>
          <p:nvPr/>
        </p:nvPicPr>
        <p:blipFill>
          <a:blip r:embed="rId4"/>
          <a:stretch>
            <a:fillRect/>
          </a:stretch>
        </p:blipFill>
        <p:spPr>
          <a:xfrm>
            <a:off x="7901207" y="-2418612"/>
            <a:ext cx="6801763" cy="1312621"/>
          </a:xfrm>
          <a:prstGeom prst="rect">
            <a:avLst/>
          </a:prstGeom>
        </p:spPr>
      </p:pic>
      <p:sp>
        <p:nvSpPr>
          <p:cNvPr id="10" name="Content Placeholder 2">
            <a:extLst>
              <a:ext uri="{FF2B5EF4-FFF2-40B4-BE49-F238E27FC236}">
                <a16:creationId xmlns:a16="http://schemas.microsoft.com/office/drawing/2014/main" id="{A1485C50-3B35-A049-A3EC-241CC4547D44}"/>
              </a:ext>
            </a:extLst>
          </p:cNvPr>
          <p:cNvSpPr txBox="1">
            <a:spLocks/>
          </p:cNvSpPr>
          <p:nvPr/>
        </p:nvSpPr>
        <p:spPr>
          <a:xfrm>
            <a:off x="1144587" y="2548146"/>
            <a:ext cx="10822939" cy="372558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tx2"/>
              </a:buClr>
              <a:buSzPct val="100000"/>
              <a:buFont typeface="Wingdings" pitchFamily="2" charset="2"/>
              <a:buChar char="§"/>
            </a:pPr>
            <a:r>
              <a:rPr lang="en-US" sz="4000" b="0" dirty="0">
                <a:solidFill>
                  <a:schemeClr val="tx1"/>
                </a:solidFill>
                <a:latin typeface="Century Gothic" panose="020B0502020202020204" pitchFamily="34" charset="0"/>
              </a:rPr>
              <a:t>Introduction</a:t>
            </a:r>
          </a:p>
          <a:p>
            <a:pPr marL="342900" indent="-342900">
              <a:buClr>
                <a:schemeClr val="tx2"/>
              </a:buClr>
              <a:buSzPct val="100000"/>
              <a:buFont typeface="Wingdings" pitchFamily="2" charset="2"/>
              <a:buChar char="§"/>
            </a:pPr>
            <a:r>
              <a:rPr lang="en-US" sz="4000" b="0" dirty="0">
                <a:solidFill>
                  <a:schemeClr val="tx1"/>
                </a:solidFill>
                <a:latin typeface="Century Gothic" panose="020B0502020202020204" pitchFamily="34" charset="0"/>
              </a:rPr>
              <a:t>Why we do this</a:t>
            </a:r>
          </a:p>
          <a:p>
            <a:pPr marL="342900" indent="-342900">
              <a:buClr>
                <a:schemeClr val="tx2"/>
              </a:buClr>
              <a:buSzPct val="100000"/>
              <a:buFont typeface="Wingdings" pitchFamily="2" charset="2"/>
              <a:buChar char="§"/>
            </a:pPr>
            <a:r>
              <a:rPr lang="en-US" sz="4000" b="0" dirty="0">
                <a:solidFill>
                  <a:schemeClr val="tx1"/>
                </a:solidFill>
                <a:latin typeface="Century Gothic" panose="020B0502020202020204" pitchFamily="34" charset="0"/>
              </a:rPr>
              <a:t>Background</a:t>
            </a:r>
          </a:p>
        </p:txBody>
      </p:sp>
      <p:sp>
        <p:nvSpPr>
          <p:cNvPr id="11" name="Rectangle 10">
            <a:extLst>
              <a:ext uri="{FF2B5EF4-FFF2-40B4-BE49-F238E27FC236}">
                <a16:creationId xmlns:a16="http://schemas.microsoft.com/office/drawing/2014/main" id="{46787195-B094-324F-B42F-B7B5A412181C}"/>
              </a:ext>
            </a:extLst>
          </p:cNvPr>
          <p:cNvSpPr/>
          <p:nvPr/>
        </p:nvSpPr>
        <p:spPr>
          <a:xfrm flipH="1">
            <a:off x="873080" y="1104038"/>
            <a:ext cx="6483683" cy="166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sz="4800" dirty="0">
                <a:solidFill>
                  <a:schemeClr val="tx2"/>
                </a:solidFill>
                <a:latin typeface="Century Gothic" panose="020B0502020202020204" pitchFamily="34" charset="0"/>
              </a:rPr>
              <a:t>From the Advisor</a:t>
            </a:r>
          </a:p>
        </p:txBody>
      </p:sp>
      <p:sp>
        <p:nvSpPr>
          <p:cNvPr id="12" name="Rectangle 11">
            <a:extLst>
              <a:ext uri="{FF2B5EF4-FFF2-40B4-BE49-F238E27FC236}">
                <a16:creationId xmlns:a16="http://schemas.microsoft.com/office/drawing/2014/main" id="{51A8FD78-C1AC-B943-9F9E-2744A26881BF}"/>
              </a:ext>
            </a:extLst>
          </p:cNvPr>
          <p:cNvSpPr/>
          <p:nvPr/>
        </p:nvSpPr>
        <p:spPr>
          <a:xfrm>
            <a:off x="873081" y="0"/>
            <a:ext cx="1974273" cy="290945"/>
          </a:xfrm>
          <a:prstGeom prst="rect">
            <a:avLst/>
          </a:prstGeom>
          <a:solidFill>
            <a:srgbClr val="0D3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D21964-F673-4D1F-3DAC-407DC7634A13}"/>
              </a:ext>
            </a:extLst>
          </p:cNvPr>
          <p:cNvSpPr/>
          <p:nvPr/>
        </p:nvSpPr>
        <p:spPr>
          <a:xfrm>
            <a:off x="7458117" y="0"/>
            <a:ext cx="4733883" cy="6857998"/>
          </a:xfrm>
          <a:prstGeom prst="rect">
            <a:avLst/>
          </a:prstGeom>
          <a:solidFill>
            <a:schemeClr val="tx2">
              <a:alpha val="460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17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map&#10;&#10;Description automatically generated">
            <a:extLst>
              <a:ext uri="{FF2B5EF4-FFF2-40B4-BE49-F238E27FC236}">
                <a16:creationId xmlns:a16="http://schemas.microsoft.com/office/drawing/2014/main" id="{9DD39C50-ED45-4A15-AE1B-891253A3B8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911176" y="868115"/>
            <a:ext cx="8135347" cy="58425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a:extLst>
              <a:ext uri="{FF2B5EF4-FFF2-40B4-BE49-F238E27FC236}">
                <a16:creationId xmlns:a16="http://schemas.microsoft.com/office/drawing/2014/main" id="{5C23AC81-F524-F848-87E9-4BDF904CE925}"/>
              </a:ext>
            </a:extLst>
          </p:cNvPr>
          <p:cNvSpPr txBox="1">
            <a:spLocks/>
          </p:cNvSpPr>
          <p:nvPr/>
        </p:nvSpPr>
        <p:spPr>
          <a:xfrm>
            <a:off x="802514" y="416440"/>
            <a:ext cx="10586971" cy="1507067"/>
          </a:xfrm>
          <a:prstGeom prst="rect">
            <a:avLst/>
          </a:prstGeom>
          <a:effectLst/>
        </p:spPr>
        <p:txBody>
          <a:bodyPr vert="horz" lIns="91440" tIns="45720" rIns="91440" bIns="45720" rtlCol="0" anchor="t">
            <a:noAutofit/>
          </a:bodyPr>
          <a:lstStyle>
            <a:lvl1pPr algn="l" defTabSz="457200" rtl="0" eaLnBrk="1" latinLnBrk="0" hangingPunct="1">
              <a:spcBef>
                <a:spcPct val="0"/>
              </a:spcBef>
              <a:buNone/>
              <a:defRPr sz="4800" kern="1200" cap="none">
                <a:ln w="3175" cmpd="sng">
                  <a:noFill/>
                </a:ln>
                <a:solidFill>
                  <a:srgbClr val="325B68"/>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0D3C51"/>
                </a:solidFill>
              </a:rPr>
              <a:t>Market Crash Timeline: Growth of $1 and the U.S. Stock Market’s Real Peak Values</a:t>
            </a:r>
          </a:p>
        </p:txBody>
      </p:sp>
    </p:spTree>
    <p:extLst>
      <p:ext uri="{BB962C8B-B14F-4D97-AF65-F5344CB8AC3E}">
        <p14:creationId xmlns:p14="http://schemas.microsoft.com/office/powerpoint/2010/main" val="428434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2A39EA-261C-2944-83F6-5F2D4A0546A8}"/>
              </a:ext>
            </a:extLst>
          </p:cNvPr>
          <p:cNvSpPr>
            <a:spLocks noGrp="1"/>
          </p:cNvSpPr>
          <p:nvPr>
            <p:ph type="title"/>
          </p:nvPr>
        </p:nvSpPr>
        <p:spPr>
          <a:xfrm>
            <a:off x="344930" y="637764"/>
            <a:ext cx="4565748" cy="1742308"/>
          </a:xfrm>
        </p:spPr>
        <p:txBody>
          <a:bodyPr/>
          <a:lstStyle/>
          <a:p>
            <a:r>
              <a:rPr lang="en-US" sz="3600" dirty="0"/>
              <a:t>Sequence of Returns Risk</a:t>
            </a:r>
          </a:p>
        </p:txBody>
      </p:sp>
      <p:sp>
        <p:nvSpPr>
          <p:cNvPr id="9" name="Content Placeholder 8">
            <a:extLst>
              <a:ext uri="{FF2B5EF4-FFF2-40B4-BE49-F238E27FC236}">
                <a16:creationId xmlns:a16="http://schemas.microsoft.com/office/drawing/2014/main" id="{0FCDDF76-94B4-7147-8B67-FC40ED770DCB}"/>
              </a:ext>
            </a:extLst>
          </p:cNvPr>
          <p:cNvSpPr>
            <a:spLocks noGrp="1"/>
          </p:cNvSpPr>
          <p:nvPr>
            <p:ph idx="1"/>
          </p:nvPr>
        </p:nvSpPr>
        <p:spPr>
          <a:xfrm>
            <a:off x="344930" y="2183158"/>
            <a:ext cx="4298322" cy="4179582"/>
          </a:xfrm>
          <a:prstGeom prst="rect">
            <a:avLst/>
          </a:prstGeom>
        </p:spPr>
        <p:txBody>
          <a:bodyPr>
            <a:normAutofit/>
          </a:bodyPr>
          <a:lstStyle/>
          <a:p>
            <a:pPr marL="0" indent="0">
              <a:lnSpc>
                <a:spcPts val="2600"/>
              </a:lnSpc>
              <a:buNone/>
            </a:pPr>
            <a:r>
              <a:rPr lang="en-US" sz="2400" dirty="0">
                <a:solidFill>
                  <a:schemeClr val="tx2"/>
                </a:solidFill>
              </a:rPr>
              <a:t>Starting balance = $100,000</a:t>
            </a:r>
          </a:p>
          <a:p>
            <a:pPr marL="0" indent="0">
              <a:lnSpc>
                <a:spcPts val="2400"/>
              </a:lnSpc>
              <a:buNone/>
            </a:pPr>
            <a:r>
              <a:rPr lang="en-US" sz="2400" dirty="0">
                <a:solidFill>
                  <a:schemeClr val="tx2"/>
                </a:solidFill>
              </a:rPr>
              <a:t>Withdrawals = $7,000/year</a:t>
            </a:r>
          </a:p>
          <a:p>
            <a:pPr>
              <a:lnSpc>
                <a:spcPct val="120000"/>
              </a:lnSpc>
              <a:spcBef>
                <a:spcPts val="1500"/>
              </a:spcBef>
              <a:spcAft>
                <a:spcPts val="1500"/>
              </a:spcAft>
              <a:buClr>
                <a:schemeClr val="tx2"/>
              </a:buClr>
            </a:pPr>
            <a:r>
              <a:rPr lang="id-ID" sz="1500" dirty="0">
                <a:ea typeface="Open Sans" panose="020B0606030504020204" pitchFamily="34" charset="0"/>
              </a:rPr>
              <a:t>In </a:t>
            </a:r>
            <a:r>
              <a:rPr lang="id-ID" sz="1500" dirty="0" err="1">
                <a:ea typeface="Open Sans" panose="020B0606030504020204" pitchFamily="34" charset="0"/>
              </a:rPr>
              <a:t>these</a:t>
            </a:r>
            <a:r>
              <a:rPr lang="id-ID" sz="1500" dirty="0">
                <a:ea typeface="Open Sans" panose="020B0606030504020204" pitchFamily="34" charset="0"/>
              </a:rPr>
              <a:t> </a:t>
            </a:r>
            <a:r>
              <a:rPr lang="id-ID" sz="1500" dirty="0" err="1">
                <a:ea typeface="Open Sans" panose="020B0606030504020204" pitchFamily="34" charset="0"/>
              </a:rPr>
              <a:t>charts</a:t>
            </a:r>
            <a:r>
              <a:rPr lang="id-ID" sz="1500" dirty="0">
                <a:ea typeface="Open Sans" panose="020B0606030504020204" pitchFamily="34" charset="0"/>
              </a:rPr>
              <a:t>, </a:t>
            </a:r>
            <a:r>
              <a:rPr lang="id-ID" sz="1500" dirty="0" err="1">
                <a:ea typeface="Open Sans" panose="020B0606030504020204" pitchFamily="34" charset="0"/>
              </a:rPr>
              <a:t>two</a:t>
            </a:r>
            <a:r>
              <a:rPr lang="id-ID" sz="1500" dirty="0">
                <a:ea typeface="Open Sans" panose="020B0606030504020204" pitchFamily="34" charset="0"/>
              </a:rPr>
              <a:t> </a:t>
            </a:r>
            <a:r>
              <a:rPr lang="id-ID" sz="1500" dirty="0" err="1">
                <a:ea typeface="Open Sans" panose="020B0606030504020204" pitchFamily="34" charset="0"/>
              </a:rPr>
              <a:t>hypothetical</a:t>
            </a:r>
            <a:r>
              <a:rPr lang="id-ID" sz="1500" dirty="0">
                <a:ea typeface="Open Sans" panose="020B0606030504020204" pitchFamily="34" charset="0"/>
              </a:rPr>
              <a:t> </a:t>
            </a:r>
            <a:r>
              <a:rPr lang="id-ID" sz="1500" dirty="0" err="1">
                <a:ea typeface="Open Sans" panose="020B0606030504020204" pitchFamily="34" charset="0"/>
              </a:rPr>
              <a:t>portfolios</a:t>
            </a:r>
            <a:r>
              <a:rPr lang="id-ID" sz="1500" dirty="0">
                <a:ea typeface="Open Sans" panose="020B0606030504020204" pitchFamily="34" charset="0"/>
              </a:rPr>
              <a:t>, </a:t>
            </a:r>
            <a:r>
              <a:rPr lang="id-ID" sz="1500" dirty="0" err="1">
                <a:ea typeface="Open Sans" panose="020B0606030504020204" pitchFamily="34" charset="0"/>
              </a:rPr>
              <a:t>A</a:t>
            </a:r>
            <a:r>
              <a:rPr lang="id-ID" sz="1500" dirty="0">
                <a:ea typeface="Open Sans" panose="020B0606030504020204" pitchFamily="34" charset="0"/>
              </a:rPr>
              <a:t> </a:t>
            </a:r>
            <a:r>
              <a:rPr lang="id-ID" sz="1500" dirty="0" err="1">
                <a:ea typeface="Open Sans" panose="020B0606030504020204" pitchFamily="34" charset="0"/>
              </a:rPr>
              <a:t>and</a:t>
            </a:r>
            <a:r>
              <a:rPr lang="id-ID" sz="1500" dirty="0">
                <a:ea typeface="Open Sans" panose="020B0606030504020204" pitchFamily="34" charset="0"/>
              </a:rPr>
              <a:t> </a:t>
            </a:r>
            <a:r>
              <a:rPr lang="id-ID" sz="1500" dirty="0" err="1">
                <a:ea typeface="Open Sans" panose="020B0606030504020204" pitchFamily="34" charset="0"/>
              </a:rPr>
              <a:t>B</a:t>
            </a:r>
            <a:r>
              <a:rPr lang="id-ID" sz="1500" dirty="0">
                <a:ea typeface="Open Sans" panose="020B0606030504020204" pitchFamily="34" charset="0"/>
              </a:rPr>
              <a:t>, </a:t>
            </a:r>
            <a:r>
              <a:rPr lang="id-ID" sz="1500" dirty="0" err="1">
                <a:ea typeface="Open Sans" panose="020B0606030504020204" pitchFamily="34" charset="0"/>
              </a:rPr>
              <a:t>each</a:t>
            </a:r>
            <a:r>
              <a:rPr lang="id-ID" sz="1500" dirty="0">
                <a:ea typeface="Open Sans" panose="020B0606030504020204" pitchFamily="34" charset="0"/>
              </a:rPr>
              <a:t> </a:t>
            </a:r>
            <a:r>
              <a:rPr lang="id-ID" sz="1500" dirty="0" err="1">
                <a:ea typeface="Open Sans" panose="020B0606030504020204" pitchFamily="34" charset="0"/>
              </a:rPr>
              <a:t>begin</a:t>
            </a:r>
            <a:r>
              <a:rPr lang="id-ID" sz="1500" dirty="0">
                <a:ea typeface="Open Sans" panose="020B0606030504020204" pitchFamily="34" charset="0"/>
              </a:rPr>
              <a:t> </a:t>
            </a:r>
            <a:r>
              <a:rPr lang="id-ID" sz="1500" dirty="0" err="1">
                <a:ea typeface="Open Sans" panose="020B0606030504020204" pitchFamily="34" charset="0"/>
              </a:rPr>
              <a:t>with</a:t>
            </a:r>
            <a:r>
              <a:rPr lang="id-ID" sz="1500" dirty="0">
                <a:ea typeface="Open Sans" panose="020B0606030504020204" pitchFamily="34" charset="0"/>
              </a:rPr>
              <a:t> $100,000. </a:t>
            </a:r>
            <a:r>
              <a:rPr lang="id-ID" sz="1500" dirty="0" err="1">
                <a:ea typeface="Open Sans" panose="020B0606030504020204" pitchFamily="34" charset="0"/>
              </a:rPr>
              <a:t>Each</a:t>
            </a:r>
            <a:r>
              <a:rPr lang="id-ID" sz="1500" dirty="0">
                <a:ea typeface="Open Sans" panose="020B0606030504020204" pitchFamily="34" charset="0"/>
              </a:rPr>
              <a:t> investor </a:t>
            </a:r>
            <a:r>
              <a:rPr lang="id-ID" sz="1500" dirty="0" err="1">
                <a:ea typeface="Open Sans" panose="020B0606030504020204" pitchFamily="34" charset="0"/>
              </a:rPr>
              <a:t>aims</a:t>
            </a:r>
            <a:r>
              <a:rPr lang="id-ID" sz="1500" dirty="0">
                <a:ea typeface="Open Sans" panose="020B0606030504020204" pitchFamily="34" charset="0"/>
              </a:rPr>
              <a:t> </a:t>
            </a:r>
            <a:r>
              <a:rPr lang="id-ID" sz="1500" dirty="0" err="1">
                <a:ea typeface="Open Sans" panose="020B0606030504020204" pitchFamily="34" charset="0"/>
              </a:rPr>
              <a:t>to</a:t>
            </a:r>
            <a:r>
              <a:rPr lang="id-ID" sz="1500" dirty="0">
                <a:ea typeface="Open Sans" panose="020B0606030504020204" pitchFamily="34" charset="0"/>
              </a:rPr>
              <a:t> </a:t>
            </a:r>
            <a:r>
              <a:rPr lang="id-ID" sz="1500" dirty="0" err="1">
                <a:ea typeface="Open Sans" panose="020B0606030504020204" pitchFamily="34" charset="0"/>
              </a:rPr>
              <a:t>withdrawal</a:t>
            </a:r>
            <a:r>
              <a:rPr lang="id-ID" sz="1500" dirty="0">
                <a:ea typeface="Open Sans" panose="020B0606030504020204" pitchFamily="34" charset="0"/>
              </a:rPr>
              <a:t> $7,000 per </a:t>
            </a:r>
            <a:r>
              <a:rPr lang="id-ID" sz="1500" dirty="0" err="1">
                <a:ea typeface="Open Sans" panose="020B0606030504020204" pitchFamily="34" charset="0"/>
              </a:rPr>
              <a:t>year</a:t>
            </a:r>
            <a:r>
              <a:rPr lang="id-ID" sz="1500" dirty="0">
                <a:ea typeface="Open Sans" panose="020B0606030504020204" pitchFamily="34" charset="0"/>
              </a:rPr>
              <a:t> </a:t>
            </a:r>
            <a:r>
              <a:rPr lang="id-ID" sz="1500" dirty="0" err="1">
                <a:ea typeface="Open Sans" panose="020B0606030504020204" pitchFamily="34" charset="0"/>
              </a:rPr>
              <a:t>and</a:t>
            </a:r>
            <a:r>
              <a:rPr lang="id-ID" sz="1500" dirty="0">
                <a:ea typeface="Open Sans" panose="020B0606030504020204" pitchFamily="34" charset="0"/>
              </a:rPr>
              <a:t> </a:t>
            </a:r>
            <a:r>
              <a:rPr lang="id-ID" sz="1500" dirty="0" err="1">
                <a:ea typeface="Open Sans" panose="020B0606030504020204" pitchFamily="34" charset="0"/>
              </a:rPr>
              <a:t>it</a:t>
            </a:r>
            <a:r>
              <a:rPr lang="id-ID" sz="1500" dirty="0">
                <a:ea typeface="Open Sans" panose="020B0606030504020204" pitchFamily="34" charset="0"/>
              </a:rPr>
              <a:t> </a:t>
            </a:r>
            <a:r>
              <a:rPr lang="id-ID" sz="1500" dirty="0" err="1">
                <a:ea typeface="Open Sans" panose="020B0606030504020204" pitchFamily="34" charset="0"/>
              </a:rPr>
              <a:t>is</a:t>
            </a:r>
            <a:r>
              <a:rPr lang="id-ID" sz="1500" dirty="0">
                <a:ea typeface="Open Sans" panose="020B0606030504020204" pitchFamily="34" charset="0"/>
              </a:rPr>
              <a:t> </a:t>
            </a:r>
            <a:r>
              <a:rPr lang="id-ID" sz="1500" dirty="0" err="1">
                <a:ea typeface="Open Sans" panose="020B0606030504020204" pitchFamily="34" charset="0"/>
              </a:rPr>
              <a:t>assumed</a:t>
            </a:r>
            <a:r>
              <a:rPr lang="id-ID" sz="1500" dirty="0">
                <a:ea typeface="Open Sans" panose="020B0606030504020204" pitchFamily="34" charset="0"/>
              </a:rPr>
              <a:t> </a:t>
            </a:r>
            <a:r>
              <a:rPr lang="id-ID" sz="1500" dirty="0" err="1">
                <a:ea typeface="Open Sans" panose="020B0606030504020204" pitchFamily="34" charset="0"/>
              </a:rPr>
              <a:t>that</a:t>
            </a:r>
            <a:r>
              <a:rPr lang="id-ID" sz="1500" dirty="0">
                <a:ea typeface="Open Sans" panose="020B0606030504020204" pitchFamily="34" charset="0"/>
              </a:rPr>
              <a:t> </a:t>
            </a:r>
            <a:r>
              <a:rPr lang="id-ID" sz="1500" dirty="0" err="1">
                <a:ea typeface="Open Sans" panose="020B0606030504020204" pitchFamily="34" charset="0"/>
              </a:rPr>
              <a:t>both</a:t>
            </a:r>
            <a:r>
              <a:rPr lang="id-ID" sz="1500" dirty="0">
                <a:ea typeface="Open Sans" panose="020B0606030504020204" pitchFamily="34" charset="0"/>
              </a:rPr>
              <a:t> </a:t>
            </a:r>
            <a:r>
              <a:rPr lang="id-ID" sz="1500" dirty="0" err="1">
                <a:ea typeface="Open Sans" panose="020B0606030504020204" pitchFamily="34" charset="0"/>
              </a:rPr>
              <a:t>portfolios</a:t>
            </a:r>
            <a:r>
              <a:rPr lang="id-ID" sz="1500" dirty="0">
                <a:ea typeface="Open Sans" panose="020B0606030504020204" pitchFamily="34" charset="0"/>
              </a:rPr>
              <a:t> </a:t>
            </a:r>
            <a:r>
              <a:rPr lang="id-ID" sz="1500" dirty="0" err="1">
                <a:ea typeface="Open Sans" panose="020B0606030504020204" pitchFamily="34" charset="0"/>
              </a:rPr>
              <a:t>experience</a:t>
            </a:r>
            <a:r>
              <a:rPr lang="id-ID" sz="1500" dirty="0">
                <a:ea typeface="Open Sans" panose="020B0606030504020204" pitchFamily="34" charset="0"/>
              </a:rPr>
              <a:t> </a:t>
            </a:r>
            <a:r>
              <a:rPr lang="id-ID" sz="1500" dirty="0" err="1">
                <a:ea typeface="Open Sans" panose="020B0606030504020204" pitchFamily="34" charset="0"/>
              </a:rPr>
              <a:t>exactly</a:t>
            </a:r>
            <a:r>
              <a:rPr lang="id-ID" sz="1500" dirty="0">
                <a:ea typeface="Open Sans" panose="020B0606030504020204" pitchFamily="34" charset="0"/>
              </a:rPr>
              <a:t> </a:t>
            </a:r>
            <a:r>
              <a:rPr lang="id-ID" sz="1500" dirty="0" err="1">
                <a:ea typeface="Open Sans" panose="020B0606030504020204" pitchFamily="34" charset="0"/>
              </a:rPr>
              <a:t>the</a:t>
            </a:r>
            <a:r>
              <a:rPr lang="id-ID" sz="1500" dirty="0">
                <a:ea typeface="Open Sans" panose="020B0606030504020204" pitchFamily="34" charset="0"/>
              </a:rPr>
              <a:t> </a:t>
            </a:r>
            <a:r>
              <a:rPr lang="id-ID" sz="1500" dirty="0" err="1">
                <a:ea typeface="Open Sans" panose="020B0606030504020204" pitchFamily="34" charset="0"/>
              </a:rPr>
              <a:t>same</a:t>
            </a:r>
            <a:r>
              <a:rPr lang="id-ID" sz="1500" dirty="0">
                <a:ea typeface="Open Sans" panose="020B0606030504020204" pitchFamily="34" charset="0"/>
              </a:rPr>
              <a:t> </a:t>
            </a:r>
            <a:r>
              <a:rPr lang="id-ID" sz="1500" dirty="0" err="1">
                <a:ea typeface="Open Sans" panose="020B0606030504020204" pitchFamily="34" charset="0"/>
              </a:rPr>
              <a:t>returns</a:t>
            </a:r>
            <a:r>
              <a:rPr lang="id-ID" sz="1500" dirty="0">
                <a:ea typeface="Open Sans" panose="020B0606030504020204" pitchFamily="34" charset="0"/>
              </a:rPr>
              <a:t> over </a:t>
            </a:r>
            <a:r>
              <a:rPr lang="id-ID" sz="1500" dirty="0" err="1">
                <a:ea typeface="Open Sans" panose="020B0606030504020204" pitchFamily="34" charset="0"/>
              </a:rPr>
              <a:t>a</a:t>
            </a:r>
            <a:r>
              <a:rPr lang="id-ID" sz="1500" dirty="0">
                <a:ea typeface="Open Sans" panose="020B0606030504020204" pitchFamily="34" charset="0"/>
              </a:rPr>
              <a:t> 21-year </a:t>
            </a:r>
            <a:r>
              <a:rPr lang="id-ID" sz="1500" dirty="0" err="1">
                <a:ea typeface="Open Sans" panose="020B0606030504020204" pitchFamily="34" charset="0"/>
              </a:rPr>
              <a:t>period</a:t>
            </a:r>
            <a:r>
              <a:rPr lang="id-ID" sz="1500" dirty="0">
                <a:ea typeface="Open Sans" panose="020B0606030504020204" pitchFamily="34" charset="0"/>
              </a:rPr>
              <a:t>, </a:t>
            </a:r>
            <a:r>
              <a:rPr lang="id-ID" sz="1500" dirty="0" err="1">
                <a:ea typeface="Open Sans" panose="020B0606030504020204" pitchFamily="34" charset="0"/>
              </a:rPr>
              <a:t>only</a:t>
            </a:r>
            <a:r>
              <a:rPr lang="id-ID" sz="1500" dirty="0">
                <a:ea typeface="Open Sans" panose="020B0606030504020204" pitchFamily="34" charset="0"/>
              </a:rPr>
              <a:t> in </a:t>
            </a:r>
            <a:r>
              <a:rPr lang="id-ID" sz="1500" dirty="0" err="1">
                <a:ea typeface="Open Sans" panose="020B0606030504020204" pitchFamily="34" charset="0"/>
              </a:rPr>
              <a:t>inverse</a:t>
            </a:r>
            <a:r>
              <a:rPr lang="id-ID" sz="1500" dirty="0">
                <a:ea typeface="Open Sans" panose="020B0606030504020204" pitchFamily="34" charset="0"/>
              </a:rPr>
              <a:t> order </a:t>
            </a:r>
            <a:r>
              <a:rPr lang="id-ID" sz="1500" dirty="0" err="1">
                <a:ea typeface="Open Sans" panose="020B0606030504020204" pitchFamily="34" charset="0"/>
              </a:rPr>
              <a:t>or</a:t>
            </a:r>
            <a:r>
              <a:rPr lang="id-ID" sz="1500" dirty="0">
                <a:ea typeface="Open Sans" panose="020B0606030504020204" pitchFamily="34" charset="0"/>
              </a:rPr>
              <a:t> “</a:t>
            </a:r>
            <a:r>
              <a:rPr lang="id-ID" sz="1500" dirty="0" err="1">
                <a:ea typeface="Open Sans" panose="020B0606030504020204" pitchFamily="34" charset="0"/>
              </a:rPr>
              <a:t>sequence</a:t>
            </a:r>
            <a:r>
              <a:rPr lang="id-ID" sz="1500" dirty="0">
                <a:ea typeface="Open Sans" panose="020B0606030504020204" pitchFamily="34" charset="0"/>
              </a:rPr>
              <a:t>”. </a:t>
            </a:r>
          </a:p>
          <a:p>
            <a:pPr marL="0" indent="0">
              <a:buNone/>
            </a:pPr>
            <a:endParaRPr lang="en-US" sz="1800" dirty="0"/>
          </a:p>
        </p:txBody>
      </p:sp>
      <p:pic>
        <p:nvPicPr>
          <p:cNvPr id="8" name="Picture 7">
            <a:extLst>
              <a:ext uri="{FF2B5EF4-FFF2-40B4-BE49-F238E27FC236}">
                <a16:creationId xmlns:a16="http://schemas.microsoft.com/office/drawing/2014/main" id="{D24EA989-BC6E-FF47-AE13-C862524E8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800" y="1086604"/>
            <a:ext cx="7150148" cy="5401798"/>
          </a:xfrm>
          <a:prstGeom prst="rect">
            <a:avLst/>
          </a:prstGeom>
        </p:spPr>
      </p:pic>
    </p:spTree>
    <p:extLst>
      <p:ext uri="{BB962C8B-B14F-4D97-AF65-F5344CB8AC3E}">
        <p14:creationId xmlns:p14="http://schemas.microsoft.com/office/powerpoint/2010/main" val="5528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1000"/>
                                        <p:tgtEl>
                                          <p:spTgt spid="9">
                                            <p:txEl>
                                              <p:pRg st="1" end="1"/>
                                            </p:txEl>
                                          </p:spTgt>
                                        </p:tgtEl>
                                      </p:cBhvr>
                                    </p:animEffect>
                                    <p:anim calcmode="lin" valueType="num">
                                      <p:cBhvr>
                                        <p:cTn id="1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6E3862-0DE5-4441-A040-C5B89A4B3ADC}"/>
              </a:ext>
            </a:extLst>
          </p:cNvPr>
          <p:cNvSpPr>
            <a:spLocks noGrp="1"/>
          </p:cNvSpPr>
          <p:nvPr>
            <p:ph idx="1"/>
          </p:nvPr>
        </p:nvSpPr>
        <p:spPr>
          <a:xfrm>
            <a:off x="897100" y="1717469"/>
            <a:ext cx="10182577" cy="3423062"/>
          </a:xfrm>
          <a:prstGeom prst="rect">
            <a:avLst/>
          </a:prstGeom>
        </p:spPr>
        <p:txBody>
          <a:bodyPr>
            <a:noAutofit/>
          </a:bodyPr>
          <a:lstStyle/>
          <a:p>
            <a:pPr marL="0" indent="0" algn="ctr">
              <a:buNone/>
            </a:pPr>
            <a:r>
              <a:rPr lang="en-US" sz="6000" dirty="0">
                <a:solidFill>
                  <a:schemeClr val="tx1"/>
                </a:solidFill>
              </a:rPr>
              <a:t>What is the number one cause of </a:t>
            </a:r>
            <a:r>
              <a:rPr lang="en-US" sz="6000" b="1" dirty="0">
                <a:solidFill>
                  <a:schemeClr val="tx2"/>
                </a:solidFill>
              </a:rPr>
              <a:t>bankruptcy</a:t>
            </a:r>
            <a:br>
              <a:rPr lang="en-US" sz="6000" b="1" dirty="0">
                <a:solidFill>
                  <a:schemeClr val="tx2"/>
                </a:solidFill>
              </a:rPr>
            </a:br>
            <a:r>
              <a:rPr lang="en-US" sz="6000" b="1" dirty="0">
                <a:solidFill>
                  <a:schemeClr val="tx2"/>
                </a:solidFill>
              </a:rPr>
              <a:t>in the USA?</a:t>
            </a:r>
          </a:p>
        </p:txBody>
      </p:sp>
    </p:spTree>
    <p:extLst>
      <p:ext uri="{BB962C8B-B14F-4D97-AF65-F5344CB8AC3E}">
        <p14:creationId xmlns:p14="http://schemas.microsoft.com/office/powerpoint/2010/main" val="131969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B664C-3C1F-40F1-80D3-CC4090018D7B}"/>
              </a:ext>
            </a:extLst>
          </p:cNvPr>
          <p:cNvSpPr txBox="1"/>
          <p:nvPr/>
        </p:nvSpPr>
        <p:spPr>
          <a:xfrm>
            <a:off x="856648" y="2204186"/>
            <a:ext cx="9509760" cy="3611245"/>
          </a:xfrm>
          <a:prstGeom prst="rect">
            <a:avLst/>
          </a:prstGeom>
          <a:noFill/>
        </p:spPr>
        <p:txBody>
          <a:bodyPr wrap="square">
            <a:spAutoFit/>
          </a:bodyPr>
          <a:lstStyle/>
          <a:p>
            <a:pPr algn="l"/>
            <a:r>
              <a:rPr lang="en-US" sz="2800" b="1" i="0" dirty="0">
                <a:effectLst/>
                <a:latin typeface="Century Gothic" panose="020B0502020202020204" pitchFamily="34" charset="0"/>
              </a:rPr>
              <a:t>​​​</a:t>
            </a:r>
            <a:r>
              <a:rPr lang="en-US" sz="2800" b="0" i="0" dirty="0">
                <a:effectLst/>
                <a:latin typeface="Century Gothic" panose="020B0502020202020204" pitchFamily="34" charset="0"/>
              </a:rPr>
              <a:t>A study </a:t>
            </a:r>
            <a:r>
              <a:rPr lang="en-US" sz="2800" b="0" i="1" dirty="0">
                <a:effectLst/>
                <a:latin typeface="Century Gothic" panose="020B0502020202020204" pitchFamily="34" charset="0"/>
              </a:rPr>
              <a:t>published in the </a:t>
            </a:r>
            <a:r>
              <a:rPr lang="en-US" sz="2800" b="0" i="1" u="sng" dirty="0">
                <a:effectLst/>
                <a:latin typeface="Century Gothic" panose="020B0502020202020204" pitchFamily="34" charset="0"/>
                <a:hlinkClick r:id="rId2">
                  <a:extLst>
                    <a:ext uri="{A12FA001-AC4F-418D-AE19-62706E023703}">
                      <ahyp:hlinkClr xmlns:ahyp="http://schemas.microsoft.com/office/drawing/2018/hyperlinkcolor" val="tx"/>
                    </a:ext>
                  </a:extLst>
                </a:hlinkClick>
              </a:rPr>
              <a:t>American Journal of Public </a:t>
            </a:r>
            <a:r>
              <a:rPr lang="en-US" sz="2800" b="0" i="0" u="sng" dirty="0">
                <a:effectLst/>
                <a:latin typeface="Century Gothic" panose="020B0502020202020204" pitchFamily="34" charset="0"/>
                <a:hlinkClick r:id="rId2">
                  <a:extLst>
                    <a:ext uri="{A12FA001-AC4F-418D-AE19-62706E023703}">
                      <ahyp:hlinkClr xmlns:ahyp="http://schemas.microsoft.com/office/drawing/2018/hyperlinkcolor" val="tx"/>
                    </a:ext>
                  </a:extLst>
                </a:hlinkClick>
              </a:rPr>
              <a:t>Health</a:t>
            </a:r>
            <a:r>
              <a:rPr lang="en-US" sz="2800" b="0" i="0" dirty="0">
                <a:effectLst/>
                <a:latin typeface="Century Gothic" panose="020B0502020202020204" pitchFamily="34" charset="0"/>
              </a:rPr>
              <a:t> in 2019 found that 66.5% of bankruptcies in the U.S. were due to medical issues like being unable to pay high bills or due to time lost from work.</a:t>
            </a:r>
            <a:r>
              <a:rPr lang="en-US" sz="2800" b="0" i="0" u="none" strike="noStrike" baseline="30000" dirty="0">
                <a:effectLst/>
                <a:latin typeface="Century Gothic" panose="020B0502020202020204" pitchFamily="34" charset="0"/>
              </a:rPr>
              <a:t>*</a:t>
            </a:r>
          </a:p>
          <a:p>
            <a:pPr algn="l"/>
            <a:endParaRPr lang="en-US" sz="2800" b="0" i="0" u="none" strike="noStrike" baseline="30000" dirty="0">
              <a:solidFill>
                <a:schemeClr val="tx2"/>
              </a:solidFill>
              <a:effectLst/>
              <a:latin typeface="Century Gothic" panose="020B0502020202020204" pitchFamily="34" charset="0"/>
            </a:endParaRPr>
          </a:p>
          <a:p>
            <a:pPr algn="l"/>
            <a:r>
              <a:rPr lang="en-US" sz="2800" b="0" i="1" dirty="0">
                <a:solidFill>
                  <a:schemeClr val="tx2"/>
                </a:solidFill>
                <a:effectLst/>
                <a:latin typeface="Century Gothic" panose="020B0502020202020204" pitchFamily="34" charset="0"/>
              </a:rPr>
              <a:t>Even with health insurance, high deductibles and copays, plus job loss, impact Americans.</a:t>
            </a:r>
          </a:p>
          <a:p>
            <a:pPr algn="l"/>
            <a:endParaRPr lang="en-US" sz="2800" dirty="0">
              <a:latin typeface="Century Gothic" panose="020B0502020202020204" pitchFamily="34" charset="0"/>
            </a:endParaRPr>
          </a:p>
          <a:p>
            <a:r>
              <a:rPr lang="en-US" sz="1400" i="1" dirty="0">
                <a:latin typeface="Century Gothic" panose="020B0502020202020204" pitchFamily="34" charset="0"/>
              </a:rPr>
              <a:t>*Source: Investopedia</a:t>
            </a:r>
          </a:p>
        </p:txBody>
      </p:sp>
      <p:sp>
        <p:nvSpPr>
          <p:cNvPr id="5" name="TextBox 4">
            <a:extLst>
              <a:ext uri="{FF2B5EF4-FFF2-40B4-BE49-F238E27FC236}">
                <a16:creationId xmlns:a16="http://schemas.microsoft.com/office/drawing/2014/main" id="{EF374635-7347-1A40-820C-7EFA6DA0F806}"/>
              </a:ext>
            </a:extLst>
          </p:cNvPr>
          <p:cNvSpPr txBox="1"/>
          <p:nvPr/>
        </p:nvSpPr>
        <p:spPr>
          <a:xfrm>
            <a:off x="856648" y="1010653"/>
            <a:ext cx="9509760" cy="1015663"/>
          </a:xfrm>
          <a:prstGeom prst="rect">
            <a:avLst/>
          </a:prstGeom>
          <a:noFill/>
        </p:spPr>
        <p:txBody>
          <a:bodyPr wrap="square">
            <a:spAutoFit/>
          </a:bodyPr>
          <a:lstStyle/>
          <a:p>
            <a:pPr>
              <a:spcAft>
                <a:spcPts val="1200"/>
              </a:spcAft>
            </a:pPr>
            <a:r>
              <a:rPr lang="en-US" sz="6000" dirty="0">
                <a:latin typeface="Century Gothic" panose="020B0502020202020204" pitchFamily="34" charset="0"/>
              </a:rPr>
              <a:t>Medical Expenses</a:t>
            </a:r>
          </a:p>
        </p:txBody>
      </p:sp>
    </p:spTree>
    <p:extLst>
      <p:ext uri="{BB962C8B-B14F-4D97-AF65-F5344CB8AC3E}">
        <p14:creationId xmlns:p14="http://schemas.microsoft.com/office/powerpoint/2010/main" val="210250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C76346E-3F3A-44F4-B0FE-245214FB7BDE}"/>
              </a:ext>
            </a:extLst>
          </p:cNvPr>
          <p:cNvPicPr>
            <a:picLocks noChangeAspect="1"/>
          </p:cNvPicPr>
          <p:nvPr/>
        </p:nvPicPr>
        <p:blipFill rotWithShape="1">
          <a:blip r:embed="rId2"/>
          <a:srcRect l="64731" t="16934" r="15265" b="4879"/>
          <a:stretch/>
        </p:blipFill>
        <p:spPr>
          <a:xfrm>
            <a:off x="2407524" y="285009"/>
            <a:ext cx="7376951" cy="6572992"/>
          </a:xfrm>
          <a:prstGeom prst="rect">
            <a:avLst/>
          </a:prstGeom>
        </p:spPr>
      </p:pic>
    </p:spTree>
    <p:extLst>
      <p:ext uri="{BB962C8B-B14F-4D97-AF65-F5344CB8AC3E}">
        <p14:creationId xmlns:p14="http://schemas.microsoft.com/office/powerpoint/2010/main" val="401758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26095-1108-4FE1-90B0-6C0906D422F3}"/>
              </a:ext>
            </a:extLst>
          </p:cNvPr>
          <p:cNvSpPr>
            <a:spLocks noGrp="1"/>
          </p:cNvSpPr>
          <p:nvPr>
            <p:ph idx="1"/>
          </p:nvPr>
        </p:nvSpPr>
        <p:spPr>
          <a:xfrm>
            <a:off x="881149" y="2051800"/>
            <a:ext cx="8837612" cy="3747257"/>
          </a:xfrm>
        </p:spPr>
        <p:txBody>
          <a:bodyPr>
            <a:normAutofit/>
          </a:bodyPr>
          <a:lstStyle/>
          <a:p>
            <a:pPr marL="346075" indent="-330200">
              <a:buNone/>
            </a:pPr>
            <a:r>
              <a:rPr lang="en-US" sz="3600" dirty="0"/>
              <a:t>Create a Gifting Strategy</a:t>
            </a:r>
          </a:p>
          <a:p>
            <a:pPr marL="346075" lvl="1" indent="-330200">
              <a:buClr>
                <a:schemeClr val="tx2"/>
              </a:buClr>
            </a:pPr>
            <a:r>
              <a:rPr lang="en-US" sz="2000" dirty="0"/>
              <a:t>The annual gift exclusion for 2022 is $16,000. This means that each individual can gift up to this amount to any person without filing a gift tax return. </a:t>
            </a:r>
          </a:p>
          <a:p>
            <a:pPr marL="346075" lvl="1" indent="-330200">
              <a:buClr>
                <a:schemeClr val="tx2"/>
              </a:buClr>
            </a:pPr>
            <a:r>
              <a:rPr lang="en-US" sz="2000" dirty="0"/>
              <a:t>In an ILIT (Irrevocable Life Insurance Trust) these gifts may go towards a life insurance premium, eventually Life Insurance policy goes tax-free to beneficiaries</a:t>
            </a:r>
            <a:endParaRPr lang="en-US" sz="2000" dirty="0">
              <a:latin typeface="Century Gothic" panose="020B0502020202020204" pitchFamily="34" charset="0"/>
            </a:endParaRPr>
          </a:p>
        </p:txBody>
      </p:sp>
      <p:sp>
        <p:nvSpPr>
          <p:cNvPr id="5" name="TextBox 4">
            <a:extLst>
              <a:ext uri="{FF2B5EF4-FFF2-40B4-BE49-F238E27FC236}">
                <a16:creationId xmlns:a16="http://schemas.microsoft.com/office/drawing/2014/main" id="{958F2299-6092-5847-8B75-9B8C4448D289}"/>
              </a:ext>
            </a:extLst>
          </p:cNvPr>
          <p:cNvSpPr txBox="1"/>
          <p:nvPr/>
        </p:nvSpPr>
        <p:spPr>
          <a:xfrm>
            <a:off x="881149" y="864524"/>
            <a:ext cx="9958647" cy="1569660"/>
          </a:xfrm>
          <a:prstGeom prst="rect">
            <a:avLst/>
          </a:prstGeom>
          <a:noFill/>
        </p:spPr>
        <p:txBody>
          <a:bodyPr wrap="square" rtlCol="0">
            <a:spAutoFit/>
          </a:bodyPr>
          <a:lstStyle/>
          <a:p>
            <a:r>
              <a:rPr lang="en-US" sz="4800" dirty="0">
                <a:solidFill>
                  <a:schemeClr val="tx2"/>
                </a:solidFill>
              </a:rPr>
              <a:t>How do I plan for Tax Efficiency in Legacy Planning?</a:t>
            </a:r>
          </a:p>
        </p:txBody>
      </p:sp>
    </p:spTree>
    <p:extLst>
      <p:ext uri="{BB962C8B-B14F-4D97-AF65-F5344CB8AC3E}">
        <p14:creationId xmlns:p14="http://schemas.microsoft.com/office/powerpoint/2010/main" val="412303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26095-1108-4FE1-90B0-6C0906D422F3}"/>
              </a:ext>
            </a:extLst>
          </p:cNvPr>
          <p:cNvSpPr>
            <a:spLocks noGrp="1"/>
          </p:cNvSpPr>
          <p:nvPr>
            <p:ph idx="1"/>
          </p:nvPr>
        </p:nvSpPr>
        <p:spPr>
          <a:xfrm>
            <a:off x="881147" y="2284554"/>
            <a:ext cx="10291157" cy="3747257"/>
          </a:xfrm>
        </p:spPr>
        <p:txBody>
          <a:bodyPr>
            <a:normAutofit fontScale="77500" lnSpcReduction="20000"/>
          </a:bodyPr>
          <a:lstStyle/>
          <a:p>
            <a:pPr marL="411163" lvl="1" indent="-395288">
              <a:lnSpc>
                <a:spcPct val="120000"/>
              </a:lnSpc>
              <a:buNone/>
            </a:pPr>
            <a:r>
              <a:rPr lang="en-US" sz="4600" dirty="0"/>
              <a:t>Consider a Roth IRA conversion</a:t>
            </a:r>
          </a:p>
          <a:p>
            <a:pPr marL="411163" lvl="2" indent="-395288">
              <a:lnSpc>
                <a:spcPct val="120000"/>
              </a:lnSpc>
              <a:buClr>
                <a:schemeClr val="tx2"/>
              </a:buClr>
            </a:pPr>
            <a:r>
              <a:rPr lang="en-US" sz="2200" b="0" i="0" dirty="0">
                <a:effectLst/>
                <a:latin typeface="Century Gothic" panose="020B0502020202020204" pitchFamily="34" charset="0"/>
              </a:rPr>
              <a:t>Depending on your income tax bracket and overall financial situation, it could make sense to convert some or all traditional IRA assets to Roth IRAs. In the year the conversion takes place, the account owner will pay income taxes on the amount converted. As a result, the assets in the Roth IRA can grow tax-free and eventually be distributed tax-free to the beneficiaries, which can be a spouse, children, grandchildren, and others.</a:t>
            </a:r>
          </a:p>
          <a:p>
            <a:pPr marL="411163" lvl="2" indent="-395288">
              <a:lnSpc>
                <a:spcPct val="120000"/>
              </a:lnSpc>
              <a:buClr>
                <a:schemeClr val="tx2"/>
              </a:buClr>
            </a:pPr>
            <a:r>
              <a:rPr lang="en-US" sz="2200" dirty="0">
                <a:latin typeface="Century Gothic" panose="020B0502020202020204" pitchFamily="34" charset="0"/>
              </a:rPr>
              <a:t>Irrevocable Grantor Trusts: Selling appreciated assets to an Irrevocable Grantor Trust held for the benefit of heirs is another potentially attractive planning strategy in a low interest rate environment. Doing so removes the transferred assets (plus any future appreciation from your estate while retaining access to a certain level of cash flow. </a:t>
            </a:r>
          </a:p>
        </p:txBody>
      </p:sp>
      <p:sp>
        <p:nvSpPr>
          <p:cNvPr id="4" name="TextBox 3">
            <a:extLst>
              <a:ext uri="{FF2B5EF4-FFF2-40B4-BE49-F238E27FC236}">
                <a16:creationId xmlns:a16="http://schemas.microsoft.com/office/drawing/2014/main" id="{27F6B052-EAFF-B040-B2ED-6A097EEBE7C6}"/>
              </a:ext>
            </a:extLst>
          </p:cNvPr>
          <p:cNvSpPr txBox="1"/>
          <p:nvPr/>
        </p:nvSpPr>
        <p:spPr>
          <a:xfrm>
            <a:off x="881149" y="864524"/>
            <a:ext cx="9958647" cy="1569660"/>
          </a:xfrm>
          <a:prstGeom prst="rect">
            <a:avLst/>
          </a:prstGeom>
          <a:noFill/>
        </p:spPr>
        <p:txBody>
          <a:bodyPr wrap="square" rtlCol="0">
            <a:spAutoFit/>
          </a:bodyPr>
          <a:lstStyle/>
          <a:p>
            <a:r>
              <a:rPr lang="en-US" sz="4800" dirty="0">
                <a:solidFill>
                  <a:schemeClr val="tx2"/>
                </a:solidFill>
              </a:rPr>
              <a:t>How do I plan for Tax Efficiency in Legacy Planning?</a:t>
            </a:r>
          </a:p>
        </p:txBody>
      </p:sp>
    </p:spTree>
    <p:extLst>
      <p:ext uri="{BB962C8B-B14F-4D97-AF65-F5344CB8AC3E}">
        <p14:creationId xmlns:p14="http://schemas.microsoft.com/office/powerpoint/2010/main" val="10198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FB42B0C-DF9C-D84D-A983-34F3EB836251}"/>
              </a:ext>
            </a:extLst>
          </p:cNvPr>
          <p:cNvSpPr txBox="1">
            <a:spLocks/>
          </p:cNvSpPr>
          <p:nvPr/>
        </p:nvSpPr>
        <p:spPr>
          <a:xfrm>
            <a:off x="1044674" y="637913"/>
            <a:ext cx="2059160" cy="407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LONGEVITY</a:t>
            </a:r>
          </a:p>
        </p:txBody>
      </p:sp>
      <p:sp>
        <p:nvSpPr>
          <p:cNvPr id="5" name="Subtitle 2">
            <a:extLst>
              <a:ext uri="{FF2B5EF4-FFF2-40B4-BE49-F238E27FC236}">
                <a16:creationId xmlns:a16="http://schemas.microsoft.com/office/drawing/2014/main" id="{A7AC5051-E448-8B49-B208-5E0712B33B1B}"/>
              </a:ext>
            </a:extLst>
          </p:cNvPr>
          <p:cNvSpPr txBox="1">
            <a:spLocks/>
          </p:cNvSpPr>
          <p:nvPr/>
        </p:nvSpPr>
        <p:spPr>
          <a:xfrm>
            <a:off x="7914239" y="637913"/>
            <a:ext cx="1866963" cy="7109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b="1" dirty="0">
              <a:solidFill>
                <a:srgbClr val="5BC6CC"/>
              </a:solidFill>
              <a:latin typeface="Century Gothic" panose="020B0502020202020204" pitchFamily="34" charset="0"/>
            </a:endParaRPr>
          </a:p>
        </p:txBody>
      </p:sp>
      <p:sp>
        <p:nvSpPr>
          <p:cNvPr id="6" name="Subtitle 2">
            <a:extLst>
              <a:ext uri="{FF2B5EF4-FFF2-40B4-BE49-F238E27FC236}">
                <a16:creationId xmlns:a16="http://schemas.microsoft.com/office/drawing/2014/main" id="{5B98344F-AEF3-B640-A6AA-CB190ED7D7C3}"/>
              </a:ext>
            </a:extLst>
          </p:cNvPr>
          <p:cNvSpPr txBox="1">
            <a:spLocks/>
          </p:cNvSpPr>
          <p:nvPr/>
        </p:nvSpPr>
        <p:spPr>
          <a:xfrm>
            <a:off x="4540707" y="637913"/>
            <a:ext cx="1936659" cy="3926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LIFESTYLE </a:t>
            </a:r>
          </a:p>
        </p:txBody>
      </p:sp>
      <p:sp>
        <p:nvSpPr>
          <p:cNvPr id="7" name="Subtitle 2">
            <a:extLst>
              <a:ext uri="{FF2B5EF4-FFF2-40B4-BE49-F238E27FC236}">
                <a16:creationId xmlns:a16="http://schemas.microsoft.com/office/drawing/2014/main" id="{270775F6-6266-7F45-B694-65A1F0C2DBC5}"/>
              </a:ext>
            </a:extLst>
          </p:cNvPr>
          <p:cNvSpPr txBox="1">
            <a:spLocks/>
          </p:cNvSpPr>
          <p:nvPr/>
        </p:nvSpPr>
        <p:spPr>
          <a:xfrm>
            <a:off x="2015302" y="1300837"/>
            <a:ext cx="2346359" cy="709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EXCESS WITHDRAWAL</a:t>
            </a:r>
          </a:p>
        </p:txBody>
      </p:sp>
      <p:sp>
        <p:nvSpPr>
          <p:cNvPr id="8" name="Subtitle 2">
            <a:extLst>
              <a:ext uri="{FF2B5EF4-FFF2-40B4-BE49-F238E27FC236}">
                <a16:creationId xmlns:a16="http://schemas.microsoft.com/office/drawing/2014/main" id="{4A8F1FAF-ED3E-2849-B600-D5703E6F74D2}"/>
              </a:ext>
            </a:extLst>
          </p:cNvPr>
          <p:cNvSpPr txBox="1">
            <a:spLocks/>
          </p:cNvSpPr>
          <p:nvPr/>
        </p:nvSpPr>
        <p:spPr>
          <a:xfrm>
            <a:off x="8556285" y="5434189"/>
            <a:ext cx="2821317" cy="7469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SEQUENCE OF RETURNS RISK</a:t>
            </a:r>
          </a:p>
        </p:txBody>
      </p:sp>
      <p:sp>
        <p:nvSpPr>
          <p:cNvPr id="9" name="Subtitle 2">
            <a:extLst>
              <a:ext uri="{FF2B5EF4-FFF2-40B4-BE49-F238E27FC236}">
                <a16:creationId xmlns:a16="http://schemas.microsoft.com/office/drawing/2014/main" id="{E99E9105-D49B-A34F-8E98-DD924B0D0C00}"/>
              </a:ext>
            </a:extLst>
          </p:cNvPr>
          <p:cNvSpPr txBox="1">
            <a:spLocks/>
          </p:cNvSpPr>
          <p:nvPr/>
        </p:nvSpPr>
        <p:spPr>
          <a:xfrm>
            <a:off x="5456826" y="1623915"/>
            <a:ext cx="2680595" cy="536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INFLATION</a:t>
            </a:r>
          </a:p>
        </p:txBody>
      </p:sp>
      <p:sp>
        <p:nvSpPr>
          <p:cNvPr id="10" name="Subtitle 2">
            <a:extLst>
              <a:ext uri="{FF2B5EF4-FFF2-40B4-BE49-F238E27FC236}">
                <a16:creationId xmlns:a16="http://schemas.microsoft.com/office/drawing/2014/main" id="{1196C5DC-25FE-2E42-B7F9-7765AEBCE8F4}"/>
              </a:ext>
            </a:extLst>
          </p:cNvPr>
          <p:cNvSpPr txBox="1">
            <a:spLocks/>
          </p:cNvSpPr>
          <p:nvPr/>
        </p:nvSpPr>
        <p:spPr>
          <a:xfrm>
            <a:off x="7450124" y="4687706"/>
            <a:ext cx="2516820" cy="376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MARKET RISK</a:t>
            </a:r>
          </a:p>
        </p:txBody>
      </p:sp>
      <p:sp>
        <p:nvSpPr>
          <p:cNvPr id="11" name="Subtitle 2">
            <a:extLst>
              <a:ext uri="{FF2B5EF4-FFF2-40B4-BE49-F238E27FC236}">
                <a16:creationId xmlns:a16="http://schemas.microsoft.com/office/drawing/2014/main" id="{3E74F67C-CD07-A343-9594-E63BE09539EA}"/>
              </a:ext>
            </a:extLst>
          </p:cNvPr>
          <p:cNvSpPr txBox="1">
            <a:spLocks/>
          </p:cNvSpPr>
          <p:nvPr/>
        </p:nvSpPr>
        <p:spPr>
          <a:xfrm>
            <a:off x="9232586" y="1577875"/>
            <a:ext cx="2345493" cy="1064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ASSET ALLOCATION RISK</a:t>
            </a:r>
          </a:p>
        </p:txBody>
      </p:sp>
      <p:sp>
        <p:nvSpPr>
          <p:cNvPr id="12" name="Subtitle 2">
            <a:extLst>
              <a:ext uri="{FF2B5EF4-FFF2-40B4-BE49-F238E27FC236}">
                <a16:creationId xmlns:a16="http://schemas.microsoft.com/office/drawing/2014/main" id="{5935F04E-E3AC-6D4E-B81B-BD93A767D872}"/>
              </a:ext>
            </a:extLst>
          </p:cNvPr>
          <p:cNvSpPr txBox="1">
            <a:spLocks/>
          </p:cNvSpPr>
          <p:nvPr/>
        </p:nvSpPr>
        <p:spPr>
          <a:xfrm>
            <a:off x="3639384" y="4687706"/>
            <a:ext cx="2406023" cy="728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MEDICAL EXPENSES</a:t>
            </a:r>
          </a:p>
        </p:txBody>
      </p:sp>
      <p:sp>
        <p:nvSpPr>
          <p:cNvPr id="13" name="Subtitle 2">
            <a:extLst>
              <a:ext uri="{FF2B5EF4-FFF2-40B4-BE49-F238E27FC236}">
                <a16:creationId xmlns:a16="http://schemas.microsoft.com/office/drawing/2014/main" id="{B3251281-7BC9-614A-941F-9BEE03A3D242}"/>
              </a:ext>
            </a:extLst>
          </p:cNvPr>
          <p:cNvSpPr txBox="1">
            <a:spLocks/>
          </p:cNvSpPr>
          <p:nvPr/>
        </p:nvSpPr>
        <p:spPr>
          <a:xfrm>
            <a:off x="5859665" y="5549443"/>
            <a:ext cx="1874916" cy="4523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TAX RISK</a:t>
            </a:r>
          </a:p>
        </p:txBody>
      </p:sp>
      <p:sp>
        <p:nvSpPr>
          <p:cNvPr id="14" name="Subtitle 2">
            <a:extLst>
              <a:ext uri="{FF2B5EF4-FFF2-40B4-BE49-F238E27FC236}">
                <a16:creationId xmlns:a16="http://schemas.microsoft.com/office/drawing/2014/main" id="{ABBE7639-D03F-AB4B-BD3C-36DFB3A796BD}"/>
              </a:ext>
            </a:extLst>
          </p:cNvPr>
          <p:cNvSpPr txBox="1">
            <a:spLocks/>
          </p:cNvSpPr>
          <p:nvPr/>
        </p:nvSpPr>
        <p:spPr>
          <a:xfrm>
            <a:off x="1129322" y="5549443"/>
            <a:ext cx="2170131" cy="451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EVENT RISK</a:t>
            </a:r>
          </a:p>
        </p:txBody>
      </p:sp>
      <p:sp>
        <p:nvSpPr>
          <p:cNvPr id="15" name="Subtitle 2">
            <a:extLst>
              <a:ext uri="{FF2B5EF4-FFF2-40B4-BE49-F238E27FC236}">
                <a16:creationId xmlns:a16="http://schemas.microsoft.com/office/drawing/2014/main" id="{B4395FAB-2D42-8D42-9519-A5840044FAA5}"/>
              </a:ext>
            </a:extLst>
          </p:cNvPr>
          <p:cNvSpPr txBox="1">
            <a:spLocks/>
          </p:cNvSpPr>
          <p:nvPr/>
        </p:nvSpPr>
        <p:spPr>
          <a:xfrm>
            <a:off x="855818" y="4687706"/>
            <a:ext cx="2232729" cy="4095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tx2"/>
                </a:solidFill>
                <a:latin typeface="Century Gothic" panose="020B0502020202020204" pitchFamily="34" charset="0"/>
              </a:rPr>
              <a:t>INCAPACITY</a:t>
            </a:r>
          </a:p>
        </p:txBody>
      </p:sp>
      <p:sp>
        <p:nvSpPr>
          <p:cNvPr id="16" name="Title 18">
            <a:extLst>
              <a:ext uri="{FF2B5EF4-FFF2-40B4-BE49-F238E27FC236}">
                <a16:creationId xmlns:a16="http://schemas.microsoft.com/office/drawing/2014/main" id="{061141D2-2D34-1B48-8F2E-5FED0CEC1149}"/>
              </a:ext>
            </a:extLst>
          </p:cNvPr>
          <p:cNvSpPr txBox="1">
            <a:spLocks/>
          </p:cNvSpPr>
          <p:nvPr/>
        </p:nvSpPr>
        <p:spPr>
          <a:xfrm>
            <a:off x="788323" y="2463363"/>
            <a:ext cx="10515600" cy="17281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7000" b="0" i="0" kern="1200" cap="all" baseline="0">
                <a:solidFill>
                  <a:schemeClr val="accent1"/>
                </a:solidFill>
                <a:latin typeface="Gill Sans MT" panose="020B0502020104020203" pitchFamily="34" charset="77"/>
                <a:ea typeface="+mj-ea"/>
                <a:cs typeface="+mj-cs"/>
              </a:defRPr>
            </a:lvl1pPr>
          </a:lstStyle>
          <a:p>
            <a:pPr algn="ctr"/>
            <a:r>
              <a:rPr lang="en-US" sz="5800" dirty="0">
                <a:solidFill>
                  <a:schemeClr val="tx1"/>
                </a:solidFill>
                <a:latin typeface="Century Gothic" panose="020B0502020202020204" pitchFamily="34" charset="0"/>
              </a:rPr>
              <a:t>ARE YOU READY </a:t>
            </a:r>
            <a:br>
              <a:rPr lang="en-US" sz="5800" dirty="0">
                <a:solidFill>
                  <a:schemeClr val="tx1"/>
                </a:solidFill>
                <a:latin typeface="Century Gothic" panose="020B0502020202020204" pitchFamily="34" charset="0"/>
              </a:rPr>
            </a:br>
            <a:r>
              <a:rPr lang="en-US" sz="5800" dirty="0">
                <a:solidFill>
                  <a:schemeClr val="tx1"/>
                </a:solidFill>
                <a:latin typeface="Century Gothic" panose="020B0502020202020204" pitchFamily="34" charset="0"/>
              </a:rPr>
              <a:t>FOR WHAT LIES AHEAD?</a:t>
            </a:r>
          </a:p>
        </p:txBody>
      </p:sp>
    </p:spTree>
    <p:extLst>
      <p:ext uri="{BB962C8B-B14F-4D97-AF65-F5344CB8AC3E}">
        <p14:creationId xmlns:p14="http://schemas.microsoft.com/office/powerpoint/2010/main" val="10101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par>
                          <p:cTn id="42" fill="hold">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60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65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E5CE87-463D-0E42-A612-1D8D62F66835}"/>
              </a:ext>
            </a:extLst>
          </p:cNvPr>
          <p:cNvSpPr txBox="1">
            <a:spLocks/>
          </p:cNvSpPr>
          <p:nvPr/>
        </p:nvSpPr>
        <p:spPr>
          <a:xfrm>
            <a:off x="831311" y="2296419"/>
            <a:ext cx="8534400" cy="1507067"/>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a:t>Thank you all</a:t>
            </a:r>
            <a:br>
              <a:rPr lang="en-US" sz="6600" dirty="0"/>
            </a:br>
            <a:r>
              <a:rPr lang="en-US" sz="6600" dirty="0"/>
              <a:t>for attending</a:t>
            </a:r>
          </a:p>
        </p:txBody>
      </p:sp>
      <p:sp>
        <p:nvSpPr>
          <p:cNvPr id="7" name="TextBox 6">
            <a:extLst>
              <a:ext uri="{FF2B5EF4-FFF2-40B4-BE49-F238E27FC236}">
                <a16:creationId xmlns:a16="http://schemas.microsoft.com/office/drawing/2014/main" id="{7C68338C-5F5F-4EA0-2F6F-B4CCE936495C}"/>
              </a:ext>
            </a:extLst>
          </p:cNvPr>
          <p:cNvSpPr txBox="1"/>
          <p:nvPr/>
        </p:nvSpPr>
        <p:spPr>
          <a:xfrm>
            <a:off x="831311" y="815929"/>
            <a:ext cx="894797" cy="369332"/>
          </a:xfrm>
          <a:prstGeom prst="rect">
            <a:avLst/>
          </a:prstGeom>
          <a:noFill/>
        </p:spPr>
        <p:txBody>
          <a:bodyPr wrap="none" rtlCol="0">
            <a:spAutoFit/>
          </a:bodyPr>
          <a:lstStyle/>
          <a:p>
            <a:r>
              <a:rPr lang="en-US" dirty="0"/>
              <a:t>LOGO</a:t>
            </a:r>
          </a:p>
        </p:txBody>
      </p:sp>
      <p:sp>
        <p:nvSpPr>
          <p:cNvPr id="8" name="Rectangle 7">
            <a:extLst>
              <a:ext uri="{FF2B5EF4-FFF2-40B4-BE49-F238E27FC236}">
                <a16:creationId xmlns:a16="http://schemas.microsoft.com/office/drawing/2014/main" id="{B91F5DF4-F313-DFD7-1A18-69448CFD98FF}"/>
              </a:ext>
            </a:extLst>
          </p:cNvPr>
          <p:cNvSpPr/>
          <p:nvPr/>
        </p:nvSpPr>
        <p:spPr>
          <a:xfrm>
            <a:off x="7362825" y="0"/>
            <a:ext cx="4829175"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A16503B8-1FC0-4329-BEA0-708450FD62E5}"/>
              </a:ext>
            </a:extLst>
          </p:cNvPr>
          <p:cNvSpPr>
            <a:spLocks noGrp="1"/>
          </p:cNvSpPr>
          <p:nvPr>
            <p:ph type="title" idx="4294967295"/>
          </p:nvPr>
        </p:nvSpPr>
        <p:spPr>
          <a:xfrm>
            <a:off x="8210550" y="3897618"/>
            <a:ext cx="3790950" cy="3054514"/>
          </a:xfrm>
        </p:spPr>
        <p:txBody>
          <a:bodyPr anchor="t">
            <a:noAutofit/>
          </a:bodyPr>
          <a:lstStyle/>
          <a:p>
            <a:r>
              <a:rPr lang="en-US" sz="2800" dirty="0"/>
              <a:t>Name</a:t>
            </a:r>
            <a:br>
              <a:rPr lang="en-US" sz="2800" dirty="0"/>
            </a:br>
            <a:r>
              <a:rPr lang="en-US" sz="2800" dirty="0"/>
              <a:t>Email</a:t>
            </a:r>
            <a:br>
              <a:rPr lang="en-US" sz="2800" dirty="0"/>
            </a:br>
            <a:r>
              <a:rPr lang="en-US" sz="2800" dirty="0"/>
              <a:t>Phone</a:t>
            </a:r>
            <a:br>
              <a:rPr lang="en-US" sz="2800" dirty="0"/>
            </a:br>
            <a:r>
              <a:rPr lang="en-US" sz="2800" dirty="0"/>
              <a:t>Website</a:t>
            </a:r>
          </a:p>
        </p:txBody>
      </p:sp>
    </p:spTree>
    <p:extLst>
      <p:ext uri="{BB962C8B-B14F-4D97-AF65-F5344CB8AC3E}">
        <p14:creationId xmlns:p14="http://schemas.microsoft.com/office/powerpoint/2010/main" val="1107835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utting their hands together&#10;&#10;Description automatically generated">
            <a:extLst>
              <a:ext uri="{FF2B5EF4-FFF2-40B4-BE49-F238E27FC236}">
                <a16:creationId xmlns:a16="http://schemas.microsoft.com/office/drawing/2014/main" id="{FCB62D14-BB3B-103F-D0EB-FB491A754759}"/>
              </a:ext>
            </a:extLst>
          </p:cNvPr>
          <p:cNvPicPr>
            <a:picLocks noChangeAspect="1"/>
          </p:cNvPicPr>
          <p:nvPr/>
        </p:nvPicPr>
        <p:blipFill rotWithShape="1">
          <a:blip r:embed="rId3">
            <a:extLst>
              <a:ext uri="{28A0092B-C50C-407E-A947-70E740481C1C}">
                <a14:useLocalDpi xmlns:a14="http://schemas.microsoft.com/office/drawing/2010/main" val="0"/>
              </a:ext>
            </a:extLst>
          </a:blip>
          <a:srcRect l="29377" r="24745"/>
          <a:stretch/>
        </p:blipFill>
        <p:spPr>
          <a:xfrm>
            <a:off x="7458117" y="1"/>
            <a:ext cx="4733884" cy="6862864"/>
          </a:xfrm>
          <a:prstGeom prst="rect">
            <a:avLst/>
          </a:prstGeom>
        </p:spPr>
      </p:pic>
      <p:sp>
        <p:nvSpPr>
          <p:cNvPr id="46" name="Rectangle 45"/>
          <p:cNvSpPr/>
          <p:nvPr/>
        </p:nvSpPr>
        <p:spPr>
          <a:xfrm flipH="1">
            <a:off x="873081" y="542928"/>
            <a:ext cx="5025499" cy="166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sz="4800" dirty="0">
                <a:solidFill>
                  <a:schemeClr val="tx1"/>
                </a:solidFill>
                <a:latin typeface="Century Gothic" panose="020B0502020202020204" pitchFamily="34" charset="0"/>
              </a:rPr>
              <a:t>Our Mission</a:t>
            </a:r>
          </a:p>
        </p:txBody>
      </p:sp>
      <p:sp>
        <p:nvSpPr>
          <p:cNvPr id="9" name="Title 6"/>
          <p:cNvSpPr txBox="1">
            <a:spLocks/>
          </p:cNvSpPr>
          <p:nvPr/>
        </p:nvSpPr>
        <p:spPr>
          <a:xfrm>
            <a:off x="1472139" y="46903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10" name="Content Placeholder 2">
            <a:extLst>
              <a:ext uri="{FF2B5EF4-FFF2-40B4-BE49-F238E27FC236}">
                <a16:creationId xmlns:a16="http://schemas.microsoft.com/office/drawing/2014/main" id="{A1485C50-3B35-A049-A3EC-241CC4547D44}"/>
              </a:ext>
            </a:extLst>
          </p:cNvPr>
          <p:cNvSpPr txBox="1">
            <a:spLocks/>
          </p:cNvSpPr>
          <p:nvPr/>
        </p:nvSpPr>
        <p:spPr>
          <a:xfrm>
            <a:off x="873081" y="2030829"/>
            <a:ext cx="6670720" cy="4155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rgbClr val="5BC6CC"/>
              </a:buClr>
              <a:buFont typeface="Wingdings" pitchFamily="2" charset="2"/>
              <a:buChar char="§"/>
            </a:pPr>
            <a:endParaRPr lang="en-US" sz="1800" b="0" dirty="0">
              <a:solidFill>
                <a:schemeClr val="bg1">
                  <a:lumMod val="85000"/>
                  <a:lumOff val="15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A98054B8-214C-2B4F-8B7C-EC4501C8E17B}"/>
              </a:ext>
            </a:extLst>
          </p:cNvPr>
          <p:cNvSpPr/>
          <p:nvPr/>
        </p:nvSpPr>
        <p:spPr>
          <a:xfrm>
            <a:off x="873081" y="0"/>
            <a:ext cx="1974273" cy="290945"/>
          </a:xfrm>
          <a:prstGeom prst="rect">
            <a:avLst/>
          </a:prstGeom>
          <a:solidFill>
            <a:srgbClr val="0D3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1671470E-4C8B-85B8-A38E-21F57F1F72F0}"/>
              </a:ext>
            </a:extLst>
          </p:cNvPr>
          <p:cNvSpPr txBox="1">
            <a:spLocks/>
          </p:cNvSpPr>
          <p:nvPr/>
        </p:nvSpPr>
        <p:spPr>
          <a:xfrm>
            <a:off x="1056503" y="1960704"/>
            <a:ext cx="6670721" cy="41553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indent="-336550">
              <a:lnSpc>
                <a:spcPct val="100000"/>
              </a:lnSpc>
              <a:spcBef>
                <a:spcPts val="0"/>
              </a:spcBef>
              <a:spcAft>
                <a:spcPts val="600"/>
              </a:spcAft>
              <a:buClr>
                <a:schemeClr val="tx2"/>
              </a:buClr>
              <a:buFont typeface="Wingdings" pitchFamily="2" charset="2"/>
              <a:buChar char="§"/>
            </a:pPr>
            <a:r>
              <a:rPr lang="en-US" dirty="0">
                <a:solidFill>
                  <a:schemeClr val="tx1"/>
                </a:solidFill>
              </a:rPr>
              <a:t>Insert Company Mission</a:t>
            </a:r>
          </a:p>
        </p:txBody>
      </p:sp>
      <p:sp>
        <p:nvSpPr>
          <p:cNvPr id="5" name="Rectangle 4">
            <a:extLst>
              <a:ext uri="{FF2B5EF4-FFF2-40B4-BE49-F238E27FC236}">
                <a16:creationId xmlns:a16="http://schemas.microsoft.com/office/drawing/2014/main" id="{64CD65D2-F76C-66CB-FAC6-7465B324E053}"/>
              </a:ext>
            </a:extLst>
          </p:cNvPr>
          <p:cNvSpPr/>
          <p:nvPr/>
        </p:nvSpPr>
        <p:spPr>
          <a:xfrm>
            <a:off x="7458117" y="0"/>
            <a:ext cx="4733883" cy="6857998"/>
          </a:xfrm>
          <a:prstGeom prst="rect">
            <a:avLst/>
          </a:prstGeom>
          <a:solidFill>
            <a:schemeClr val="tx2">
              <a:alpha val="4603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12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uiExpand="1" build="p" bldLvl="2"/>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flipH="1">
            <a:off x="873081" y="396866"/>
            <a:ext cx="5025499" cy="1667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en-US" sz="3600" dirty="0">
                <a:solidFill>
                  <a:schemeClr val="tx2"/>
                </a:solidFill>
                <a:latin typeface="Century Gothic" panose="020B0502020202020204" pitchFamily="34" charset="0"/>
              </a:rPr>
              <a:t>From the Advisor</a:t>
            </a:r>
          </a:p>
        </p:txBody>
      </p:sp>
      <p:sp>
        <p:nvSpPr>
          <p:cNvPr id="9" name="Title 6"/>
          <p:cNvSpPr txBox="1">
            <a:spLocks/>
          </p:cNvSpPr>
          <p:nvPr/>
        </p:nvSpPr>
        <p:spPr>
          <a:xfrm>
            <a:off x="1679957" y="46903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10" name="Content Placeholder 2">
            <a:extLst>
              <a:ext uri="{FF2B5EF4-FFF2-40B4-BE49-F238E27FC236}">
                <a16:creationId xmlns:a16="http://schemas.microsoft.com/office/drawing/2014/main" id="{A1485C50-3B35-A049-A3EC-241CC4547D44}"/>
              </a:ext>
            </a:extLst>
          </p:cNvPr>
          <p:cNvSpPr txBox="1">
            <a:spLocks/>
          </p:cNvSpPr>
          <p:nvPr/>
        </p:nvSpPr>
        <p:spPr>
          <a:xfrm>
            <a:off x="1056503" y="1783418"/>
            <a:ext cx="9313623" cy="4289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indent="-336550">
              <a:lnSpc>
                <a:spcPct val="100000"/>
              </a:lnSpc>
              <a:spcBef>
                <a:spcPts val="0"/>
              </a:spcBef>
              <a:spcAft>
                <a:spcPts val="600"/>
              </a:spcAft>
              <a:buClr>
                <a:schemeClr val="tx2"/>
              </a:buClr>
              <a:buFont typeface="Wingdings" pitchFamily="2" charset="2"/>
              <a:buChar char="§"/>
            </a:pPr>
            <a:r>
              <a:rPr lang="en-US" dirty="0">
                <a:solidFill>
                  <a:schemeClr val="tx1"/>
                </a:solidFill>
              </a:rPr>
              <a:t>Insert Company Info</a:t>
            </a:r>
          </a:p>
        </p:txBody>
      </p:sp>
      <p:sp>
        <p:nvSpPr>
          <p:cNvPr id="11" name="Rectangle 10">
            <a:extLst>
              <a:ext uri="{FF2B5EF4-FFF2-40B4-BE49-F238E27FC236}">
                <a16:creationId xmlns:a16="http://schemas.microsoft.com/office/drawing/2014/main" id="{BBD71411-4815-FE42-B34D-FB20F7914C6E}"/>
              </a:ext>
            </a:extLst>
          </p:cNvPr>
          <p:cNvSpPr/>
          <p:nvPr/>
        </p:nvSpPr>
        <p:spPr>
          <a:xfrm>
            <a:off x="873081" y="0"/>
            <a:ext cx="1974273" cy="290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4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938E29-0DE1-4C79-B4BC-6D87B6CD3FBC}"/>
              </a:ext>
            </a:extLst>
          </p:cNvPr>
          <p:cNvSpPr>
            <a:spLocks noGrp="1"/>
          </p:cNvSpPr>
          <p:nvPr>
            <p:ph idx="1"/>
          </p:nvPr>
        </p:nvSpPr>
        <p:spPr>
          <a:xfrm>
            <a:off x="948545" y="1990643"/>
            <a:ext cx="9668120" cy="4261280"/>
          </a:xfrm>
        </p:spPr>
        <p:txBody>
          <a:bodyPr>
            <a:normAutofit fontScale="92500"/>
          </a:bodyPr>
          <a:lstStyle/>
          <a:p>
            <a:pPr algn="l">
              <a:buClr>
                <a:schemeClr val="tx2"/>
              </a:buClr>
            </a:pPr>
            <a:r>
              <a:rPr lang="en-US" b="0" i="0" dirty="0">
                <a:effectLst/>
                <a:latin typeface="Century Gothic" panose="020B0502020202020204" pitchFamily="34" charset="0"/>
              </a:rPr>
              <a:t>Brokers work for broker-dealers, whose interests they serve. They follow a suitability standard, which means only that transactions must be suitable for clients' needs, NOT THE ACTUAL INVESTMENT ITSELF. (Example bond client)</a:t>
            </a:r>
          </a:p>
          <a:p>
            <a:pPr algn="l">
              <a:buClr>
                <a:schemeClr val="tx2"/>
              </a:buClr>
            </a:pPr>
            <a:r>
              <a:rPr lang="en-US" dirty="0">
                <a:latin typeface="Century Gothic" panose="020B0502020202020204" pitchFamily="34" charset="0"/>
              </a:rPr>
              <a:t>A</a:t>
            </a:r>
            <a:r>
              <a:rPr lang="en-US" b="0" i="0" dirty="0">
                <a:effectLst/>
                <a:latin typeface="Century Gothic" panose="020B0502020202020204" pitchFamily="34" charset="0"/>
              </a:rPr>
              <a:t>dvisers and investment brokers, who work for broker-dealers, both tailor their investment advice to individuals and institutional clients. However, they are not governed by the same standards. Investment advisers (RIA) work directly for clients and must place clients' interests ahead of their own, according to the Investment Advisers Act of 1940.</a:t>
            </a:r>
          </a:p>
          <a:p>
            <a:pPr algn="l">
              <a:buClr>
                <a:schemeClr val="tx2"/>
              </a:buClr>
            </a:pPr>
            <a:r>
              <a:rPr lang="en-US" b="0" i="0" dirty="0">
                <a:effectLst/>
                <a:latin typeface="Century Gothic" panose="020B0502020202020204" pitchFamily="34" charset="0"/>
              </a:rPr>
              <a:t>Investment advisers (RIA) are bound by a fiduciary standard that places their clients’ best interests ahead of their own.</a:t>
            </a:r>
          </a:p>
          <a:p>
            <a:pPr marL="0" indent="0" algn="l">
              <a:buNone/>
            </a:pPr>
            <a:r>
              <a:rPr lang="en-US" sz="2400" b="1" i="1" dirty="0">
                <a:solidFill>
                  <a:schemeClr val="tx2"/>
                </a:solidFill>
                <a:effectLst/>
                <a:latin typeface="Century Gothic" panose="020B0502020202020204" pitchFamily="34" charset="0"/>
              </a:rPr>
              <a:t>(if you don’t work with us, we highly recommend working with an RIA)</a:t>
            </a:r>
          </a:p>
          <a:p>
            <a:pPr marL="0" indent="0">
              <a:buNone/>
            </a:pPr>
            <a:r>
              <a:rPr lang="en-US" sz="1700" i="1" dirty="0">
                <a:latin typeface="Century Gothic" panose="020B0502020202020204" pitchFamily="34" charset="0"/>
              </a:rPr>
              <a:t>*Source: Investopedia</a:t>
            </a:r>
          </a:p>
        </p:txBody>
      </p:sp>
      <p:sp>
        <p:nvSpPr>
          <p:cNvPr id="4" name="TextBox 3">
            <a:extLst>
              <a:ext uri="{FF2B5EF4-FFF2-40B4-BE49-F238E27FC236}">
                <a16:creationId xmlns:a16="http://schemas.microsoft.com/office/drawing/2014/main" id="{73923201-16C4-494F-89C3-BF1AD985A593}"/>
              </a:ext>
            </a:extLst>
          </p:cNvPr>
          <p:cNvSpPr txBox="1"/>
          <p:nvPr/>
        </p:nvSpPr>
        <p:spPr>
          <a:xfrm>
            <a:off x="948546" y="790314"/>
            <a:ext cx="9365310" cy="1200329"/>
          </a:xfrm>
          <a:prstGeom prst="rect">
            <a:avLst/>
          </a:prstGeom>
          <a:noFill/>
        </p:spPr>
        <p:txBody>
          <a:bodyPr wrap="square" rtlCol="0">
            <a:spAutoFit/>
          </a:bodyPr>
          <a:lstStyle/>
          <a:p>
            <a:r>
              <a:rPr lang="en-US" sz="2400" dirty="0"/>
              <a:t>Are you working with an Advisor who acts as a Fiduciary?</a:t>
            </a:r>
            <a:br>
              <a:rPr lang="en-US" sz="2400" dirty="0"/>
            </a:br>
            <a:r>
              <a:rPr lang="en-US" sz="4800" dirty="0">
                <a:solidFill>
                  <a:schemeClr val="tx2"/>
                </a:solidFill>
              </a:rPr>
              <a:t>If not, you should be.</a:t>
            </a:r>
          </a:p>
        </p:txBody>
      </p:sp>
      <p:sp>
        <p:nvSpPr>
          <p:cNvPr id="7" name="Rectangle 6">
            <a:extLst>
              <a:ext uri="{FF2B5EF4-FFF2-40B4-BE49-F238E27FC236}">
                <a16:creationId xmlns:a16="http://schemas.microsoft.com/office/drawing/2014/main" id="{6257B75F-A260-4E4C-BB4D-7F6C5FECCF43}"/>
              </a:ext>
            </a:extLst>
          </p:cNvPr>
          <p:cNvSpPr/>
          <p:nvPr/>
        </p:nvSpPr>
        <p:spPr>
          <a:xfrm>
            <a:off x="873081" y="0"/>
            <a:ext cx="1974273" cy="290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46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6AB0-DF62-4C49-9B56-F7EF8D974B4A}"/>
              </a:ext>
            </a:extLst>
          </p:cNvPr>
          <p:cNvSpPr>
            <a:spLocks noGrp="1"/>
          </p:cNvSpPr>
          <p:nvPr>
            <p:ph type="title"/>
          </p:nvPr>
        </p:nvSpPr>
        <p:spPr>
          <a:xfrm>
            <a:off x="948546" y="700422"/>
            <a:ext cx="8534400" cy="1507067"/>
          </a:xfrm>
        </p:spPr>
        <p:txBody>
          <a:bodyPr/>
          <a:lstStyle/>
          <a:p>
            <a:r>
              <a:rPr lang="en-US" cap="none" dirty="0">
                <a:solidFill>
                  <a:schemeClr val="tx2"/>
                </a:solidFill>
              </a:rPr>
              <a:t>What Does It All Add Up To?</a:t>
            </a:r>
          </a:p>
        </p:txBody>
      </p:sp>
      <p:sp>
        <p:nvSpPr>
          <p:cNvPr id="3" name="Content Placeholder 2">
            <a:extLst>
              <a:ext uri="{FF2B5EF4-FFF2-40B4-BE49-F238E27FC236}">
                <a16:creationId xmlns:a16="http://schemas.microsoft.com/office/drawing/2014/main" id="{C749725E-B658-4484-BD7B-621887913B99}"/>
              </a:ext>
            </a:extLst>
          </p:cNvPr>
          <p:cNvSpPr>
            <a:spLocks noGrp="1"/>
          </p:cNvSpPr>
          <p:nvPr>
            <p:ph idx="1"/>
          </p:nvPr>
        </p:nvSpPr>
        <p:spPr>
          <a:xfrm>
            <a:off x="948546" y="2094991"/>
            <a:ext cx="8534400" cy="3615267"/>
          </a:xfrm>
        </p:spPr>
        <p:txBody>
          <a:bodyPr anchor="t">
            <a:normAutofit/>
          </a:bodyPr>
          <a:lstStyle/>
          <a:p>
            <a:pPr>
              <a:buClr>
                <a:schemeClr val="tx2"/>
              </a:buClr>
            </a:pPr>
            <a:r>
              <a:rPr lang="en-US" sz="2800" dirty="0"/>
              <a:t>So, lets talk about the economy!</a:t>
            </a:r>
          </a:p>
          <a:p>
            <a:pPr>
              <a:buClr>
                <a:schemeClr val="tx2"/>
              </a:buClr>
            </a:pPr>
            <a:r>
              <a:rPr lang="en-US" sz="2800" dirty="0"/>
              <a:t>The effect of Covid on our country</a:t>
            </a:r>
          </a:p>
          <a:p>
            <a:pPr lvl="1">
              <a:buClr>
                <a:schemeClr val="tx2"/>
              </a:buClr>
            </a:pPr>
            <a:r>
              <a:rPr lang="en-US" sz="2000" dirty="0"/>
              <a:t>Short term </a:t>
            </a:r>
          </a:p>
          <a:p>
            <a:pPr lvl="1">
              <a:buClr>
                <a:schemeClr val="tx2"/>
              </a:buClr>
            </a:pPr>
            <a:r>
              <a:rPr lang="en-US" sz="2000" dirty="0"/>
              <a:t>Long Term</a:t>
            </a:r>
          </a:p>
          <a:p>
            <a:pPr lvl="1">
              <a:buClr>
                <a:schemeClr val="tx2"/>
              </a:buClr>
            </a:pPr>
            <a:r>
              <a:rPr lang="en-US" sz="2000" dirty="0"/>
              <a:t>PPP Funding</a:t>
            </a:r>
          </a:p>
        </p:txBody>
      </p:sp>
      <p:sp>
        <p:nvSpPr>
          <p:cNvPr id="5" name="Rectangle 4">
            <a:extLst>
              <a:ext uri="{FF2B5EF4-FFF2-40B4-BE49-F238E27FC236}">
                <a16:creationId xmlns:a16="http://schemas.microsoft.com/office/drawing/2014/main" id="{43785F05-B056-B545-A3EF-39AAF968162C}"/>
              </a:ext>
            </a:extLst>
          </p:cNvPr>
          <p:cNvSpPr/>
          <p:nvPr/>
        </p:nvSpPr>
        <p:spPr>
          <a:xfrm>
            <a:off x="873081" y="0"/>
            <a:ext cx="1974273" cy="2909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60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BAAF644-994F-6642-AAC2-25665BDA7F7C}"/>
              </a:ext>
            </a:extLst>
          </p:cNvPr>
          <p:cNvGrpSpPr/>
          <p:nvPr/>
        </p:nvGrpSpPr>
        <p:grpSpPr>
          <a:xfrm>
            <a:off x="7415310" y="757796"/>
            <a:ext cx="4429957" cy="5107711"/>
            <a:chOff x="7415310" y="757796"/>
            <a:chExt cx="4429957" cy="5107711"/>
          </a:xfrm>
        </p:grpSpPr>
        <p:pic>
          <p:nvPicPr>
            <p:cNvPr id="5" name="Content Placeholder 5" descr="A person in a suit&#10;&#10;Description automatically generated with medium confidence">
              <a:extLst>
                <a:ext uri="{FF2B5EF4-FFF2-40B4-BE49-F238E27FC236}">
                  <a16:creationId xmlns:a16="http://schemas.microsoft.com/office/drawing/2014/main" id="{B301EA4C-EC47-4B67-BAE6-127412E54BD9}"/>
                </a:ext>
              </a:extLst>
            </p:cNvPr>
            <p:cNvPicPr>
              <a:picLocks noChangeAspect="1"/>
            </p:cNvPicPr>
            <p:nvPr/>
          </p:nvPicPr>
          <p:blipFill rotWithShape="1">
            <a:blip r:embed="rId2">
              <a:extLst>
                <a:ext uri="{28A0092B-C50C-407E-A947-70E740481C1C}">
                  <a14:useLocalDpi xmlns:a14="http://schemas.microsoft.com/office/drawing/2010/main" val="0"/>
                </a:ext>
              </a:extLst>
            </a:blip>
            <a:srcRect t="-25" b="5789"/>
            <a:stretch/>
          </p:blipFill>
          <p:spPr>
            <a:xfrm>
              <a:off x="7415310" y="757796"/>
              <a:ext cx="4429957" cy="4429957"/>
            </a:xfrm>
            <a:prstGeom prst="ellipse">
              <a:avLst/>
            </a:prstGeom>
            <a:ln w="28575">
              <a:noFill/>
            </a:ln>
          </p:spPr>
        </p:pic>
        <p:sp>
          <p:nvSpPr>
            <p:cNvPr id="6" name="TextBox 5">
              <a:extLst>
                <a:ext uri="{FF2B5EF4-FFF2-40B4-BE49-F238E27FC236}">
                  <a16:creationId xmlns:a16="http://schemas.microsoft.com/office/drawing/2014/main" id="{C757DD45-6BCE-4E35-AE2A-90EB92238C2C}"/>
                </a:ext>
              </a:extLst>
            </p:cNvPr>
            <p:cNvSpPr txBox="1"/>
            <p:nvPr/>
          </p:nvSpPr>
          <p:spPr>
            <a:xfrm>
              <a:off x="7415310" y="5280732"/>
              <a:ext cx="4429957" cy="584775"/>
            </a:xfrm>
            <a:prstGeom prst="rect">
              <a:avLst/>
            </a:prstGeom>
            <a:noFill/>
          </p:spPr>
          <p:txBody>
            <a:bodyPr wrap="square" rtlCol="0">
              <a:spAutoFit/>
            </a:bodyPr>
            <a:lstStyle/>
            <a:p>
              <a:pPr algn="ctr"/>
              <a:r>
                <a:rPr lang="en-US" sz="1600" dirty="0"/>
                <a:t>U.S. Senator Rand Paul (R-KY)</a:t>
              </a:r>
              <a:br>
                <a:rPr lang="en-US" sz="1600" dirty="0"/>
              </a:br>
              <a:r>
                <a:rPr lang="en-US" sz="1600" dirty="0"/>
                <a:t>December 22, 2020</a:t>
              </a:r>
            </a:p>
          </p:txBody>
        </p:sp>
      </p:grpSp>
      <p:sp>
        <p:nvSpPr>
          <p:cNvPr id="7" name="TextBox 6">
            <a:extLst>
              <a:ext uri="{FF2B5EF4-FFF2-40B4-BE49-F238E27FC236}">
                <a16:creationId xmlns:a16="http://schemas.microsoft.com/office/drawing/2014/main" id="{81AC77C7-2817-402B-8775-7C941AB87C5A}"/>
              </a:ext>
            </a:extLst>
          </p:cNvPr>
          <p:cNvSpPr txBox="1"/>
          <p:nvPr/>
        </p:nvSpPr>
        <p:spPr>
          <a:xfrm>
            <a:off x="963025" y="876888"/>
            <a:ext cx="6580775" cy="707886"/>
          </a:xfrm>
          <a:prstGeom prst="rect">
            <a:avLst/>
          </a:prstGeom>
          <a:noFill/>
        </p:spPr>
        <p:txBody>
          <a:bodyPr wrap="square" rtlCol="0">
            <a:spAutoFit/>
          </a:bodyPr>
          <a:lstStyle/>
          <a:p>
            <a:r>
              <a:rPr lang="en-US" sz="4000" dirty="0"/>
              <a:t>What’s a Billion Dollars?</a:t>
            </a:r>
          </a:p>
        </p:txBody>
      </p:sp>
      <p:sp>
        <p:nvSpPr>
          <p:cNvPr id="8" name="TextBox 7">
            <a:extLst>
              <a:ext uri="{FF2B5EF4-FFF2-40B4-BE49-F238E27FC236}">
                <a16:creationId xmlns:a16="http://schemas.microsoft.com/office/drawing/2014/main" id="{63F024F7-0CED-462B-9E53-5B5A2CDE4DDB}"/>
              </a:ext>
            </a:extLst>
          </p:cNvPr>
          <p:cNvSpPr txBox="1"/>
          <p:nvPr/>
        </p:nvSpPr>
        <p:spPr>
          <a:xfrm>
            <a:off x="963025" y="1682031"/>
            <a:ext cx="4742954" cy="1815882"/>
          </a:xfrm>
          <a:prstGeom prst="rect">
            <a:avLst/>
          </a:prstGeom>
          <a:noFill/>
        </p:spPr>
        <p:txBody>
          <a:bodyPr wrap="square" rtlCol="0">
            <a:spAutoFit/>
          </a:bodyPr>
          <a:lstStyle/>
          <a:p>
            <a:pPr marL="457200" indent="-457200">
              <a:buFont typeface="Wingdings" pitchFamily="2" charset="2"/>
              <a:buChar char="ü"/>
            </a:pPr>
            <a:r>
              <a:rPr lang="en-US" sz="2800" b="1" dirty="0"/>
              <a:t>Billion Seconds Ago: </a:t>
            </a:r>
            <a:r>
              <a:rPr lang="en-US" sz="2800" dirty="0">
                <a:solidFill>
                  <a:schemeClr val="tx2"/>
                </a:solidFill>
              </a:rPr>
              <a:t>Ronald Reagan was President (1988)</a:t>
            </a:r>
          </a:p>
          <a:p>
            <a:pPr marL="457200" indent="-457200">
              <a:buFont typeface="Wingdings" pitchFamily="2" charset="2"/>
              <a:buChar char="ü"/>
            </a:pPr>
            <a:endParaRPr lang="en-US" sz="2800" b="1" dirty="0"/>
          </a:p>
        </p:txBody>
      </p:sp>
      <p:sp>
        <p:nvSpPr>
          <p:cNvPr id="10" name="TextBox 9">
            <a:extLst>
              <a:ext uri="{FF2B5EF4-FFF2-40B4-BE49-F238E27FC236}">
                <a16:creationId xmlns:a16="http://schemas.microsoft.com/office/drawing/2014/main" id="{CC476B34-D19A-4D59-B214-17C888A2FAA8}"/>
              </a:ext>
            </a:extLst>
          </p:cNvPr>
          <p:cNvSpPr txBox="1"/>
          <p:nvPr/>
        </p:nvSpPr>
        <p:spPr>
          <a:xfrm>
            <a:off x="963025" y="3144806"/>
            <a:ext cx="6196614" cy="954107"/>
          </a:xfrm>
          <a:prstGeom prst="rect">
            <a:avLst/>
          </a:prstGeom>
          <a:noFill/>
        </p:spPr>
        <p:txBody>
          <a:bodyPr wrap="square" rtlCol="0">
            <a:spAutoFit/>
          </a:bodyPr>
          <a:lstStyle/>
          <a:p>
            <a:pPr marL="457200" indent="-457200">
              <a:buFont typeface="Wingdings" pitchFamily="2" charset="2"/>
              <a:buChar char="ü"/>
            </a:pPr>
            <a:r>
              <a:rPr lang="en-US" sz="2800" b="1" dirty="0"/>
              <a:t>Billion Minutes Ago:</a:t>
            </a:r>
            <a:br>
              <a:rPr lang="en-US" sz="2800" b="1" dirty="0"/>
            </a:br>
            <a:r>
              <a:rPr lang="en-US" sz="2800" dirty="0">
                <a:solidFill>
                  <a:schemeClr val="tx2"/>
                </a:solidFill>
              </a:rPr>
              <a:t>Jesus walked the Sea of Galilee</a:t>
            </a:r>
          </a:p>
        </p:txBody>
      </p:sp>
      <p:sp>
        <p:nvSpPr>
          <p:cNvPr id="11" name="TextBox 10">
            <a:extLst>
              <a:ext uri="{FF2B5EF4-FFF2-40B4-BE49-F238E27FC236}">
                <a16:creationId xmlns:a16="http://schemas.microsoft.com/office/drawing/2014/main" id="{BD30C9C6-D184-4307-8029-B6881E644422}"/>
              </a:ext>
            </a:extLst>
          </p:cNvPr>
          <p:cNvSpPr txBox="1"/>
          <p:nvPr/>
        </p:nvSpPr>
        <p:spPr>
          <a:xfrm>
            <a:off x="988862" y="4137062"/>
            <a:ext cx="7341575" cy="1384995"/>
          </a:xfrm>
          <a:prstGeom prst="rect">
            <a:avLst/>
          </a:prstGeom>
          <a:noFill/>
        </p:spPr>
        <p:txBody>
          <a:bodyPr wrap="square" rtlCol="0">
            <a:spAutoFit/>
          </a:bodyPr>
          <a:lstStyle/>
          <a:p>
            <a:pPr marL="457200" indent="-457200">
              <a:buFont typeface="Wingdings" pitchFamily="2" charset="2"/>
              <a:buChar char="ü"/>
            </a:pPr>
            <a:r>
              <a:rPr lang="en-US" sz="2800" b="1" dirty="0"/>
              <a:t>Billion Hours Ago:</a:t>
            </a:r>
          </a:p>
          <a:p>
            <a:r>
              <a:rPr lang="en-US" sz="2800" b="1" dirty="0">
                <a:solidFill>
                  <a:schemeClr val="tx2"/>
                </a:solidFill>
              </a:rPr>
              <a:t>	</a:t>
            </a:r>
            <a:r>
              <a:rPr lang="en-US" sz="2800" dirty="0">
                <a:solidFill>
                  <a:schemeClr val="tx2"/>
                </a:solidFill>
              </a:rPr>
              <a:t>Man lived in caves</a:t>
            </a:r>
          </a:p>
          <a:p>
            <a:pPr marL="457200" indent="-457200">
              <a:buFont typeface="Wingdings" pitchFamily="2" charset="2"/>
              <a:buChar char="ü"/>
            </a:pPr>
            <a:endParaRPr lang="en-US" sz="2800" b="1" dirty="0"/>
          </a:p>
        </p:txBody>
      </p:sp>
      <p:sp>
        <p:nvSpPr>
          <p:cNvPr id="14" name="Rectangle 13">
            <a:extLst>
              <a:ext uri="{FF2B5EF4-FFF2-40B4-BE49-F238E27FC236}">
                <a16:creationId xmlns:a16="http://schemas.microsoft.com/office/drawing/2014/main" id="{E2687922-6AD6-44FB-8289-6D3C5D581E54}"/>
              </a:ext>
            </a:extLst>
          </p:cNvPr>
          <p:cNvSpPr/>
          <p:nvPr/>
        </p:nvSpPr>
        <p:spPr>
          <a:xfrm>
            <a:off x="1163781" y="5280732"/>
            <a:ext cx="6380019" cy="985314"/>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t>The current US Budget Debt is 30 Trillion dollars and climbing every day! What’s more important is the current US Budget Deficit (this is the amount of interest that is owed monthly to service the debt) is a much scarier number. The budget deficit in 2021 was nearly $2.1 Trillion dollars!</a:t>
            </a:r>
          </a:p>
        </p:txBody>
      </p:sp>
      <p:pic>
        <p:nvPicPr>
          <p:cNvPr id="13" name="Picture 12">
            <a:extLst>
              <a:ext uri="{FF2B5EF4-FFF2-40B4-BE49-F238E27FC236}">
                <a16:creationId xmlns:a16="http://schemas.microsoft.com/office/drawing/2014/main" id="{9A944393-CC89-864C-B8B6-3430ECF52376}"/>
              </a:ext>
            </a:extLst>
          </p:cNvPr>
          <p:cNvPicPr>
            <a:picLocks noChangeAspect="1"/>
          </p:cNvPicPr>
          <p:nvPr/>
        </p:nvPicPr>
        <p:blipFill>
          <a:blip r:embed="rId3"/>
          <a:stretch>
            <a:fillRect/>
          </a:stretch>
        </p:blipFill>
        <p:spPr>
          <a:xfrm>
            <a:off x="7901207" y="-2418612"/>
            <a:ext cx="6801763" cy="1312621"/>
          </a:xfrm>
          <a:prstGeom prst="rect">
            <a:avLst/>
          </a:prstGeom>
        </p:spPr>
      </p:pic>
    </p:spTree>
    <p:extLst>
      <p:ext uri="{BB962C8B-B14F-4D97-AF65-F5344CB8AC3E}">
        <p14:creationId xmlns:p14="http://schemas.microsoft.com/office/powerpoint/2010/main" val="214538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35A2AD-FD27-428E-B82D-214C0290376F}"/>
              </a:ext>
            </a:extLst>
          </p:cNvPr>
          <p:cNvSpPr txBox="1"/>
          <p:nvPr/>
        </p:nvSpPr>
        <p:spPr>
          <a:xfrm>
            <a:off x="879450" y="2182184"/>
            <a:ext cx="10433097" cy="2616101"/>
          </a:xfrm>
          <a:prstGeom prst="rect">
            <a:avLst/>
          </a:prstGeom>
          <a:noFill/>
        </p:spPr>
        <p:txBody>
          <a:bodyPr wrap="square">
            <a:spAutoFit/>
          </a:bodyPr>
          <a:lstStyle/>
          <a:p>
            <a:pPr algn="l"/>
            <a:r>
              <a:rPr lang="en-US" sz="2400" b="1" i="0" dirty="0">
                <a:solidFill>
                  <a:schemeClr val="tx2"/>
                </a:solidFill>
                <a:effectLst/>
                <a:latin typeface="Century Gothic" panose="020B0502020202020204" pitchFamily="34" charset="0"/>
              </a:rPr>
              <a:t>Net Interest</a:t>
            </a:r>
          </a:p>
          <a:p>
            <a:pPr algn="l"/>
            <a:r>
              <a:rPr lang="en-US" b="0" i="0" dirty="0">
                <a:effectLst/>
                <a:latin typeface="Century Gothic" panose="020B0502020202020204" pitchFamily="34" charset="0"/>
              </a:rPr>
              <a:t>In the budget, net outlays for interest primarily encompass the government’s interest payments on federal debt, offset by interest income that the government receives.</a:t>
            </a:r>
            <a:br>
              <a:rPr lang="en-US" b="0" i="0" dirty="0">
                <a:effectLst/>
                <a:latin typeface="Century Gothic" panose="020B0502020202020204" pitchFamily="34" charset="0"/>
              </a:rPr>
            </a:br>
            <a:endParaRPr lang="en-US" b="0" i="0" dirty="0">
              <a:effectLst/>
              <a:latin typeface="Century Gothic" panose="020B0502020202020204" pitchFamily="34" charset="0"/>
            </a:endParaRPr>
          </a:p>
          <a:p>
            <a:pPr algn="l"/>
            <a:r>
              <a:rPr lang="en-US" b="0" i="0" dirty="0">
                <a:effectLst/>
                <a:latin typeface="Century Gothic" panose="020B0502020202020204" pitchFamily="34" charset="0"/>
              </a:rPr>
              <a:t>In CBO’s projections, </a:t>
            </a:r>
            <a:r>
              <a:rPr lang="en-US" sz="2000" b="1" i="0" dirty="0">
                <a:effectLst/>
                <a:latin typeface="Century Gothic" panose="020B0502020202020204" pitchFamily="34" charset="0"/>
              </a:rPr>
              <a:t>net outlays for interest in 2020 edge up to $382 billion, from $376 billion in 2019</a:t>
            </a:r>
            <a:r>
              <a:rPr lang="en-US" sz="2000" b="1" dirty="0">
                <a:latin typeface="Century Gothic" panose="020B0502020202020204" pitchFamily="34" charset="0"/>
              </a:rPr>
              <a:t>.</a:t>
            </a:r>
            <a:r>
              <a:rPr lang="en-US" sz="2400" b="1" dirty="0">
                <a:latin typeface="Century Gothic" panose="020B0502020202020204" pitchFamily="34" charset="0"/>
              </a:rPr>
              <a:t> </a:t>
            </a:r>
            <a:r>
              <a:rPr lang="en-US" sz="2400" b="1" u="sng" dirty="0">
                <a:latin typeface="Century Gothic" panose="020B0502020202020204" pitchFamily="34" charset="0"/>
              </a:rPr>
              <a:t>Those outlays more than double over the next 10 years, reaching $819 billion in 2030</a:t>
            </a:r>
            <a:r>
              <a:rPr lang="en-US" b="0" i="0" dirty="0">
                <a:effectLst/>
                <a:latin typeface="Century Gothic" panose="020B0502020202020204" pitchFamily="34" charset="0"/>
              </a:rPr>
              <a:t>. As a result, under current law, net outlays for interest are projected to grow from 1.7 percent of GDP in 2020 to 2.6 percent in 2030.</a:t>
            </a:r>
          </a:p>
        </p:txBody>
      </p:sp>
      <p:sp>
        <p:nvSpPr>
          <p:cNvPr id="6" name="TextBox 5">
            <a:extLst>
              <a:ext uri="{FF2B5EF4-FFF2-40B4-BE49-F238E27FC236}">
                <a16:creationId xmlns:a16="http://schemas.microsoft.com/office/drawing/2014/main" id="{DBE12ECC-8ADC-4F74-8899-CFA3068B8E6C}"/>
              </a:ext>
            </a:extLst>
          </p:cNvPr>
          <p:cNvSpPr txBox="1"/>
          <p:nvPr/>
        </p:nvSpPr>
        <p:spPr>
          <a:xfrm>
            <a:off x="866274" y="1173003"/>
            <a:ext cx="8049570" cy="707886"/>
          </a:xfrm>
          <a:prstGeom prst="rect">
            <a:avLst/>
          </a:prstGeom>
          <a:noFill/>
        </p:spPr>
        <p:txBody>
          <a:bodyPr wrap="square" rtlCol="0">
            <a:spAutoFit/>
          </a:bodyPr>
          <a:lstStyle/>
          <a:p>
            <a:r>
              <a:rPr lang="en-US" sz="4000" dirty="0"/>
              <a:t>U.S. Net Interest Expense</a:t>
            </a:r>
          </a:p>
        </p:txBody>
      </p:sp>
      <p:sp>
        <p:nvSpPr>
          <p:cNvPr id="8" name="TextBox 7">
            <a:extLst>
              <a:ext uri="{FF2B5EF4-FFF2-40B4-BE49-F238E27FC236}">
                <a16:creationId xmlns:a16="http://schemas.microsoft.com/office/drawing/2014/main" id="{3000144E-32C1-489C-994B-79F821B4C925}"/>
              </a:ext>
            </a:extLst>
          </p:cNvPr>
          <p:cNvSpPr txBox="1"/>
          <p:nvPr/>
        </p:nvSpPr>
        <p:spPr>
          <a:xfrm>
            <a:off x="918470" y="5099580"/>
            <a:ext cx="2189977" cy="584775"/>
          </a:xfrm>
          <a:prstGeom prst="rect">
            <a:avLst/>
          </a:prstGeom>
          <a:noFill/>
        </p:spPr>
        <p:txBody>
          <a:bodyPr wrap="square" rtlCol="0">
            <a:spAutoFit/>
          </a:bodyPr>
          <a:lstStyle/>
          <a:p>
            <a:r>
              <a:rPr lang="en-US" sz="3200" b="1" dirty="0">
                <a:solidFill>
                  <a:schemeClr val="tx2"/>
                </a:solidFill>
              </a:rPr>
              <a:t>819 Billion</a:t>
            </a:r>
          </a:p>
        </p:txBody>
      </p:sp>
      <p:sp>
        <p:nvSpPr>
          <p:cNvPr id="10" name="TextBox 9">
            <a:extLst>
              <a:ext uri="{FF2B5EF4-FFF2-40B4-BE49-F238E27FC236}">
                <a16:creationId xmlns:a16="http://schemas.microsoft.com/office/drawing/2014/main" id="{ABE66746-E9AE-4FB3-AD44-DD7EAF5620B0}"/>
              </a:ext>
            </a:extLst>
          </p:cNvPr>
          <p:cNvSpPr txBox="1"/>
          <p:nvPr/>
        </p:nvSpPr>
        <p:spPr>
          <a:xfrm>
            <a:off x="3108447" y="5099580"/>
            <a:ext cx="2325189" cy="584775"/>
          </a:xfrm>
          <a:prstGeom prst="rect">
            <a:avLst/>
          </a:prstGeom>
          <a:noFill/>
        </p:spPr>
        <p:txBody>
          <a:bodyPr wrap="square" rtlCol="0">
            <a:spAutoFit/>
          </a:bodyPr>
          <a:lstStyle/>
          <a:p>
            <a:r>
              <a:rPr lang="en-US" sz="3200" b="1" dirty="0">
                <a:solidFill>
                  <a:schemeClr val="tx2"/>
                </a:solidFill>
              </a:rPr>
              <a:t>/  $15,000</a:t>
            </a:r>
          </a:p>
        </p:txBody>
      </p:sp>
      <p:sp>
        <p:nvSpPr>
          <p:cNvPr id="12" name="TextBox 11">
            <a:extLst>
              <a:ext uri="{FF2B5EF4-FFF2-40B4-BE49-F238E27FC236}">
                <a16:creationId xmlns:a16="http://schemas.microsoft.com/office/drawing/2014/main" id="{55F5FD3B-E3A0-466D-A608-B0AF5A10F42D}"/>
              </a:ext>
            </a:extLst>
          </p:cNvPr>
          <p:cNvSpPr txBox="1"/>
          <p:nvPr/>
        </p:nvSpPr>
        <p:spPr>
          <a:xfrm>
            <a:off x="5269549" y="5099580"/>
            <a:ext cx="5422594" cy="584775"/>
          </a:xfrm>
          <a:prstGeom prst="rect">
            <a:avLst/>
          </a:prstGeom>
          <a:noFill/>
        </p:spPr>
        <p:txBody>
          <a:bodyPr wrap="square" rtlCol="0">
            <a:spAutoFit/>
          </a:bodyPr>
          <a:lstStyle/>
          <a:p>
            <a:r>
              <a:rPr lang="en-US" sz="3200" b="1" dirty="0">
                <a:solidFill>
                  <a:schemeClr val="tx2"/>
                </a:solidFill>
              </a:rPr>
              <a:t>=  54,600,000 Taxpayers!</a:t>
            </a:r>
          </a:p>
        </p:txBody>
      </p:sp>
      <p:sp>
        <p:nvSpPr>
          <p:cNvPr id="11" name="TextBox 10">
            <a:extLst>
              <a:ext uri="{FF2B5EF4-FFF2-40B4-BE49-F238E27FC236}">
                <a16:creationId xmlns:a16="http://schemas.microsoft.com/office/drawing/2014/main" id="{D297F31A-9C84-4E8A-A756-310D21387DEA}"/>
              </a:ext>
            </a:extLst>
          </p:cNvPr>
          <p:cNvSpPr txBox="1"/>
          <p:nvPr/>
        </p:nvSpPr>
        <p:spPr>
          <a:xfrm>
            <a:off x="802742" y="5804355"/>
            <a:ext cx="1942579" cy="215444"/>
          </a:xfrm>
          <a:prstGeom prst="rect">
            <a:avLst/>
          </a:prstGeom>
          <a:noFill/>
        </p:spPr>
        <p:txBody>
          <a:bodyPr wrap="square" rtlCol="0">
            <a:spAutoFit/>
          </a:bodyPr>
          <a:lstStyle/>
          <a:p>
            <a:pPr algn="ctr"/>
            <a:r>
              <a:rPr lang="en-US" sz="800" i="1" dirty="0"/>
              <a:t>Copyright 2020 © Live.2.100, Inc.</a:t>
            </a:r>
          </a:p>
        </p:txBody>
      </p:sp>
    </p:spTree>
    <p:extLst>
      <p:ext uri="{BB962C8B-B14F-4D97-AF65-F5344CB8AC3E}">
        <p14:creationId xmlns:p14="http://schemas.microsoft.com/office/powerpoint/2010/main" val="17919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C1A6-A6AF-4C98-823F-D7D4061057AC}"/>
              </a:ext>
            </a:extLst>
          </p:cNvPr>
          <p:cNvSpPr>
            <a:spLocks noGrp="1"/>
          </p:cNvSpPr>
          <p:nvPr>
            <p:ph type="title"/>
          </p:nvPr>
        </p:nvSpPr>
        <p:spPr>
          <a:xfrm>
            <a:off x="831311" y="1272941"/>
            <a:ext cx="7350163" cy="1507067"/>
          </a:xfrm>
        </p:spPr>
        <p:txBody>
          <a:bodyPr>
            <a:noAutofit/>
          </a:bodyPr>
          <a:lstStyle/>
          <a:p>
            <a:r>
              <a:rPr lang="en-US" cap="none" dirty="0">
                <a:solidFill>
                  <a:schemeClr val="tx2"/>
                </a:solidFill>
              </a:rPr>
              <a:t>Tax Increases Are a Mathematical Certainty</a:t>
            </a:r>
            <a:br>
              <a:rPr lang="en-US" cap="none" dirty="0">
                <a:solidFill>
                  <a:srgbClr val="5BC6CC"/>
                </a:solidFill>
              </a:rPr>
            </a:br>
            <a:endParaRPr lang="en-US" cap="none" dirty="0">
              <a:solidFill>
                <a:srgbClr val="5BC6CC"/>
              </a:solidFill>
            </a:endParaRPr>
          </a:p>
        </p:txBody>
      </p:sp>
      <p:sp>
        <p:nvSpPr>
          <p:cNvPr id="3" name="Content Placeholder 2">
            <a:extLst>
              <a:ext uri="{FF2B5EF4-FFF2-40B4-BE49-F238E27FC236}">
                <a16:creationId xmlns:a16="http://schemas.microsoft.com/office/drawing/2014/main" id="{66A817D0-2672-40F8-B9AC-9BA41E4EE39C}"/>
              </a:ext>
            </a:extLst>
          </p:cNvPr>
          <p:cNvSpPr>
            <a:spLocks noGrp="1"/>
          </p:cNvSpPr>
          <p:nvPr>
            <p:ph idx="1"/>
          </p:nvPr>
        </p:nvSpPr>
        <p:spPr>
          <a:xfrm>
            <a:off x="897100" y="2178694"/>
            <a:ext cx="10017948" cy="3615267"/>
          </a:xfrm>
        </p:spPr>
        <p:txBody>
          <a:bodyPr>
            <a:normAutofit/>
          </a:bodyPr>
          <a:lstStyle/>
          <a:p>
            <a:pPr>
              <a:buClr>
                <a:schemeClr val="tx2"/>
              </a:buClr>
            </a:pPr>
            <a:r>
              <a:rPr lang="en-US" sz="2800" dirty="0"/>
              <a:t>Is our Federal Deficit a concern? </a:t>
            </a:r>
          </a:p>
          <a:p>
            <a:pPr>
              <a:buClr>
                <a:schemeClr val="tx2"/>
              </a:buClr>
            </a:pPr>
            <a:r>
              <a:rPr lang="en-US" sz="2800" dirty="0"/>
              <a:t>Think of this: AT&amp;T Stadium home of the Dallas Cowboys</a:t>
            </a:r>
          </a:p>
          <a:p>
            <a:pPr lvl="1">
              <a:buClr>
                <a:schemeClr val="tx2"/>
              </a:buClr>
            </a:pPr>
            <a:r>
              <a:rPr lang="en-US" sz="2000" dirty="0"/>
              <a:t>Capacity is 100,000 people</a:t>
            </a:r>
          </a:p>
          <a:p>
            <a:pPr lvl="1">
              <a:buClr>
                <a:schemeClr val="tx2"/>
              </a:buClr>
            </a:pPr>
            <a:r>
              <a:rPr lang="en-US" sz="2000" dirty="0"/>
              <a:t>At max capacity, if each person in the stadium paid $15,000 toward the $850 billion dollars in interest currently owed on the Federal Debt, it would take 540 filled AT&amp;T stadium just to pay 2030’s Net Interest Expense</a:t>
            </a:r>
          </a:p>
        </p:txBody>
      </p:sp>
    </p:spTree>
    <p:extLst>
      <p:ext uri="{BB962C8B-B14F-4D97-AF65-F5344CB8AC3E}">
        <p14:creationId xmlns:p14="http://schemas.microsoft.com/office/powerpoint/2010/main" val="67469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2126</TotalTime>
  <Words>1907</Words>
  <Application>Microsoft Macintosh PowerPoint</Application>
  <PresentationFormat>Widescreen</PresentationFormat>
  <Paragraphs>140</Paragraphs>
  <Slides>28</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Century Gothic</vt:lpstr>
      <vt:lpstr>Open Sans</vt:lpstr>
      <vt:lpstr>Wingdings</vt:lpstr>
      <vt:lpstr>Wingdings 3</vt:lpstr>
      <vt:lpstr>Slice</vt:lpstr>
      <vt:lpstr>1_Slice</vt:lpstr>
      <vt:lpstr>PowerPoint Presentation</vt:lpstr>
      <vt:lpstr>PowerPoint Presentation</vt:lpstr>
      <vt:lpstr>PowerPoint Presentation</vt:lpstr>
      <vt:lpstr>PowerPoint Presentation</vt:lpstr>
      <vt:lpstr>PowerPoint Presentation</vt:lpstr>
      <vt:lpstr>What Does It All Add Up To?</vt:lpstr>
      <vt:lpstr>PowerPoint Presentation</vt:lpstr>
      <vt:lpstr>PowerPoint Presentation</vt:lpstr>
      <vt:lpstr>Tax Increases Are a Mathematical Certainty </vt:lpstr>
      <vt:lpstr>PowerPoint Presentation</vt:lpstr>
      <vt:lpstr>Municipal Bonds</vt:lpstr>
      <vt:lpstr>Here’s What it Looks Like</vt:lpstr>
      <vt:lpstr>PowerPoint Presentation</vt:lpstr>
      <vt:lpstr>PowerPoint Presentation</vt:lpstr>
      <vt:lpstr>Here’s how they work</vt:lpstr>
      <vt:lpstr>Here’s how it works</vt:lpstr>
      <vt:lpstr>PowerPoint Presentation</vt:lpstr>
      <vt:lpstr>PowerPoint Presentation</vt:lpstr>
      <vt:lpstr>PowerPoint Presentation</vt:lpstr>
      <vt:lpstr>PowerPoint Presentation</vt:lpstr>
      <vt:lpstr>Sequence of Returns Risk</vt:lpstr>
      <vt:lpstr>PowerPoint Presentation</vt:lpstr>
      <vt:lpstr>PowerPoint Presentation</vt:lpstr>
      <vt:lpstr>PowerPoint Presentation</vt:lpstr>
      <vt:lpstr>PowerPoint Presentation</vt:lpstr>
      <vt:lpstr>PowerPoint Presentation</vt:lpstr>
      <vt:lpstr>PowerPoint Presentation</vt:lpstr>
      <vt:lpstr>Name Email Phone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C7 Capital Group, Inc.</dc:title>
  <dc:creator>Daniel Cucuiat</dc:creator>
  <cp:lastModifiedBy>Amy Dulara</cp:lastModifiedBy>
  <cp:revision>56</cp:revision>
  <dcterms:created xsi:type="dcterms:W3CDTF">2022-02-07T20:27:01Z</dcterms:created>
  <dcterms:modified xsi:type="dcterms:W3CDTF">2024-04-19T14:15:25Z</dcterms:modified>
</cp:coreProperties>
</file>